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72" r:id="rId5"/>
    <p:sldId id="274" r:id="rId6"/>
    <p:sldId id="275" r:id="rId7"/>
    <p:sldId id="261" r:id="rId8"/>
    <p:sldId id="281" r:id="rId9"/>
    <p:sldId id="282" r:id="rId10"/>
    <p:sldId id="283" r:id="rId11"/>
    <p:sldId id="276" r:id="rId12"/>
    <p:sldId id="277" r:id="rId13"/>
    <p:sldId id="279" r:id="rId14"/>
  </p:sldIdLst>
  <p:sldSz cx="12192000" cy="6858000"/>
  <p:notesSz cx="6858000" cy="9144000"/>
  <p:embeddedFontLst>
    <p:embeddedFont>
      <p:font typeface="Roboto"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56">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FAIYvqDSmC0phCs7XTSwJD673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5D857F-57EB-4AEE-9F0F-020D8326FD62}">
  <a:tblStyle styleId="{7E5D857F-57EB-4AEE-9F0F-020D8326FD6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29" autoAdjust="0"/>
  </p:normalViewPr>
  <p:slideViewPr>
    <p:cSldViewPr snapToGrid="0">
      <p:cViewPr varScale="1">
        <p:scale>
          <a:sx n="57" d="100"/>
          <a:sy n="57" d="100"/>
        </p:scale>
        <p:origin x="924" y="28"/>
      </p:cViewPr>
      <p:guideLst>
        <p:guide orient="horz" pos="415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smtClean="0"/>
              <a:t>Si croix</a:t>
            </a:r>
            <a:r>
              <a:rPr lang="fr-FR" baseline="0" dirty="0" smtClean="0"/>
              <a:t> sur insuffisant : profil entre 9 et 11</a:t>
            </a:r>
          </a:p>
          <a:p>
            <a:pPr marL="0" lvl="0" indent="0" algn="l" rtl="0">
              <a:spcBef>
                <a:spcPts val="0"/>
              </a:spcBef>
              <a:spcAft>
                <a:spcPts val="0"/>
              </a:spcAft>
              <a:buNone/>
            </a:pPr>
            <a:r>
              <a:rPr lang="fr-FR" baseline="0" dirty="0" smtClean="0"/>
              <a:t>Si croix sur satisfaisant : profil entre 11 et 12</a:t>
            </a:r>
            <a:endParaRPr dirty="0"/>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023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cap="none" baseline="0" dirty="0" smtClean="0">
                <a:solidFill>
                  <a:schemeClr val="dk1"/>
                </a:solidFill>
                <a:latin typeface="Calibri"/>
                <a:ea typeface="Calibri"/>
                <a:cs typeface="Calibri"/>
                <a:sym typeface="Calibri"/>
              </a:rPr>
              <a:t>. La question elle-même ne fait pas l’objet d’une évaluation. La commission ne peut pas remettre en</a:t>
            </a:r>
          </a:p>
          <a:p>
            <a:r>
              <a:rPr lang="fr-FR" sz="1200" b="0" i="0" u="none" strike="noStrike" cap="none" baseline="0" dirty="0" smtClean="0">
                <a:solidFill>
                  <a:schemeClr val="dk1"/>
                </a:solidFill>
                <a:latin typeface="Calibri"/>
                <a:ea typeface="Calibri"/>
                <a:cs typeface="Calibri"/>
                <a:sym typeface="Calibri"/>
              </a:rPr>
              <a:t>cause la question. Il n’y a pas de mauvaise question. Ce qui importe, c’est la manière dont l’élève se</a:t>
            </a:r>
          </a:p>
          <a:p>
            <a:r>
              <a:rPr lang="fr-FR" sz="1200" b="0" i="0" u="none" strike="noStrike" cap="none" baseline="0" dirty="0" smtClean="0">
                <a:solidFill>
                  <a:schemeClr val="dk1"/>
                </a:solidFill>
                <a:latin typeface="Calibri"/>
                <a:ea typeface="Calibri"/>
                <a:cs typeface="Calibri"/>
                <a:sym typeface="Calibri"/>
              </a:rPr>
              <a:t>saisit de la question et la traite. On évite ainsi la course à la « meilleure » question.</a:t>
            </a:r>
          </a:p>
          <a:p>
            <a:endParaRPr lang="fr-FR" sz="1200" b="0" i="0" u="none" strike="noStrike" cap="none" baseline="0" dirty="0" smtClean="0">
              <a:solidFill>
                <a:schemeClr val="dk1"/>
              </a:solidFill>
              <a:latin typeface="Calibri"/>
              <a:ea typeface="Calibri"/>
              <a:cs typeface="Calibri"/>
              <a:sym typeface="Calibri"/>
            </a:endParaRPr>
          </a:p>
          <a:p>
            <a:r>
              <a:rPr lang="fr-FR" dirty="0" smtClean="0"/>
              <a:t>Lorsqu’un jury se trouve face à un candidat se présentant le jour de l’épreuve sans question, ou avec</a:t>
            </a:r>
          </a:p>
          <a:p>
            <a:r>
              <a:rPr lang="fr-FR" dirty="0" smtClean="0"/>
              <a:t>une seule question au lieu de deux, il doit déclarer sur le procès-verbal de l’épreuve que la passation</a:t>
            </a:r>
          </a:p>
          <a:p>
            <a:r>
              <a:rPr lang="fr-FR" dirty="0" smtClean="0"/>
              <a:t>ne peut avoir lieu du fait du caractère non conforme du document présenté par le candidat. Cette</a:t>
            </a:r>
          </a:p>
          <a:p>
            <a:r>
              <a:rPr lang="fr-FR" dirty="0" smtClean="0"/>
              <a:t>procédure est obligatoire, quelle que soit la composition du jury. Ainsi, même dans le cas où un jury</a:t>
            </a:r>
          </a:p>
          <a:p>
            <a:r>
              <a:rPr lang="fr-FR" dirty="0" smtClean="0"/>
              <a:t>comporte un enseignant de la spécialité sur laquelle porterait l’unique question d’un candidat, cela</a:t>
            </a:r>
          </a:p>
          <a:p>
            <a:r>
              <a:rPr lang="fr-FR" dirty="0" smtClean="0"/>
              <a:t>ne doit pas conduire le jury à décider d’auditionner le candidat sur son unique question. Le candidat</a:t>
            </a:r>
          </a:p>
          <a:p>
            <a:r>
              <a:rPr lang="fr-FR" dirty="0" smtClean="0"/>
              <a:t>est convoqué à une épreuve de remplacement en septembre. En cas de nouvelle présentation à</a:t>
            </a:r>
          </a:p>
          <a:p>
            <a:r>
              <a:rPr lang="fr-FR" dirty="0" smtClean="0"/>
              <a:t>l’épreuve sans question ou avec une unique question, le candidat ne peut pas être évalué pour les</a:t>
            </a:r>
          </a:p>
          <a:p>
            <a:r>
              <a:rPr lang="fr-FR" dirty="0" smtClean="0"/>
              <a:t>mêmes raisons et obtient la note de 0 à l’épreuve.</a:t>
            </a:r>
            <a:endParaRPr lang="fr-FR" dirty="0"/>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5941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cap="none" baseline="0" dirty="0" smtClean="0">
                <a:solidFill>
                  <a:schemeClr val="dk1"/>
                </a:solidFill>
                <a:latin typeface="Calibri"/>
                <a:ea typeface="Calibri"/>
                <a:cs typeface="Calibri"/>
                <a:sym typeface="Calibri"/>
              </a:rPr>
              <a:t>. Lorsqu’un jury se trouve face à un candidat se présentant le jour de l’épreuve sans question, ou avec</a:t>
            </a:r>
          </a:p>
          <a:p>
            <a:r>
              <a:rPr lang="fr-FR" sz="1200" b="0" i="0" u="none" strike="noStrike" cap="none" baseline="0" dirty="0" smtClean="0">
                <a:solidFill>
                  <a:schemeClr val="dk1"/>
                </a:solidFill>
                <a:latin typeface="Calibri"/>
                <a:ea typeface="Calibri"/>
                <a:cs typeface="Calibri"/>
                <a:sym typeface="Calibri"/>
              </a:rPr>
              <a:t>une seule question au lieu de deux, il doit déclarer sur le procès-verbal de l’épreuve que la passation</a:t>
            </a:r>
          </a:p>
          <a:p>
            <a:r>
              <a:rPr lang="fr-FR" sz="1200" b="0" i="0" u="none" strike="noStrike" cap="none" baseline="0" dirty="0" smtClean="0">
                <a:solidFill>
                  <a:schemeClr val="dk1"/>
                </a:solidFill>
                <a:latin typeface="Calibri"/>
                <a:ea typeface="Calibri"/>
                <a:cs typeface="Calibri"/>
                <a:sym typeface="Calibri"/>
              </a:rPr>
              <a:t>ne peut avoir lieu du fait du caractère non conforme du document présenté par le candidat. Cette</a:t>
            </a:r>
          </a:p>
          <a:p>
            <a:r>
              <a:rPr lang="fr-FR" sz="1200" b="0" i="0" u="none" strike="noStrike" cap="none" baseline="0" dirty="0" smtClean="0">
                <a:solidFill>
                  <a:schemeClr val="dk1"/>
                </a:solidFill>
                <a:latin typeface="Calibri"/>
                <a:ea typeface="Calibri"/>
                <a:cs typeface="Calibri"/>
                <a:sym typeface="Calibri"/>
              </a:rPr>
              <a:t>procédure est obligatoire, quelle que soit la composition du jury. Ainsi, même dans le cas où un jury</a:t>
            </a:r>
          </a:p>
          <a:p>
            <a:r>
              <a:rPr lang="fr-FR" sz="1200" b="0" i="0" u="none" strike="noStrike" cap="none" baseline="0" dirty="0" smtClean="0">
                <a:solidFill>
                  <a:schemeClr val="dk1"/>
                </a:solidFill>
                <a:latin typeface="Calibri"/>
                <a:ea typeface="Calibri"/>
                <a:cs typeface="Calibri"/>
                <a:sym typeface="Calibri"/>
              </a:rPr>
              <a:t>comporte un enseignant de la spécialité sur laquelle porterait l’unique question d’un candidat, cela</a:t>
            </a:r>
          </a:p>
          <a:p>
            <a:r>
              <a:rPr lang="fr-FR" sz="1200" b="0" i="0" u="none" strike="noStrike" cap="none" baseline="0" dirty="0" smtClean="0">
                <a:solidFill>
                  <a:schemeClr val="dk1"/>
                </a:solidFill>
                <a:latin typeface="Calibri"/>
                <a:ea typeface="Calibri"/>
                <a:cs typeface="Calibri"/>
                <a:sym typeface="Calibri"/>
              </a:rPr>
              <a:t>ne doit pas conduire le jury à décider d’auditionner le candidat sur son unique question. Le candidat</a:t>
            </a:r>
          </a:p>
          <a:p>
            <a:r>
              <a:rPr lang="fr-FR" sz="1200" b="0" i="0" u="none" strike="noStrike" cap="none" baseline="0" dirty="0" smtClean="0">
                <a:solidFill>
                  <a:schemeClr val="dk1"/>
                </a:solidFill>
                <a:latin typeface="Calibri"/>
                <a:ea typeface="Calibri"/>
                <a:cs typeface="Calibri"/>
                <a:sym typeface="Calibri"/>
              </a:rPr>
              <a:t>est convoqué à une épreuve de remplacement en septembre. En cas de nouvelle présentation à</a:t>
            </a:r>
          </a:p>
          <a:p>
            <a:r>
              <a:rPr lang="fr-FR" sz="1200" b="0" i="0" u="none" strike="noStrike" cap="none" baseline="0" dirty="0" smtClean="0">
                <a:solidFill>
                  <a:schemeClr val="dk1"/>
                </a:solidFill>
                <a:latin typeface="Calibri"/>
                <a:ea typeface="Calibri"/>
                <a:cs typeface="Calibri"/>
                <a:sym typeface="Calibri"/>
              </a:rPr>
              <a:t>l’épreuve sans question ou avec une unique question, le candidat ne peut pas être évalué pour les</a:t>
            </a:r>
          </a:p>
          <a:p>
            <a:r>
              <a:rPr lang="fr-FR" sz="1200" b="0" i="0" u="none" strike="noStrike" cap="none" baseline="0" dirty="0" smtClean="0">
                <a:solidFill>
                  <a:schemeClr val="dk1"/>
                </a:solidFill>
                <a:latin typeface="Calibri"/>
                <a:ea typeface="Calibri"/>
                <a:cs typeface="Calibri"/>
                <a:sym typeface="Calibri"/>
              </a:rPr>
              <a:t>mêmes raisons et obtient la note de 0 à l’épreuve.</a:t>
            </a:r>
            <a:endParaRPr lang="fr-FR" dirty="0"/>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1593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cap="none" baseline="0" dirty="0" smtClean="0">
                <a:solidFill>
                  <a:schemeClr val="dk1"/>
                </a:solidFill>
                <a:latin typeface="Calibri"/>
                <a:ea typeface="Calibri"/>
                <a:cs typeface="Calibri"/>
                <a:sym typeface="Calibri"/>
              </a:rPr>
              <a:t>.</a:t>
            </a:r>
            <a:endParaRPr lang="fr-FR" dirty="0"/>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881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66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cap="none" baseline="0" dirty="0" smtClean="0">
                <a:solidFill>
                  <a:schemeClr val="dk1"/>
                </a:solidFill>
                <a:latin typeface="Calibri"/>
                <a:ea typeface="Calibri"/>
                <a:cs typeface="Calibri"/>
                <a:sym typeface="Calibri"/>
              </a:rPr>
              <a:t>Lors de la prestation du candidat, une attention particulière est portée par les</a:t>
            </a:r>
          </a:p>
          <a:p>
            <a:r>
              <a:rPr lang="fr-FR" sz="1200" b="0" i="0" u="none" strike="noStrike" cap="none" baseline="0" dirty="0" smtClean="0">
                <a:solidFill>
                  <a:schemeClr val="dk1"/>
                </a:solidFill>
                <a:latin typeface="Calibri"/>
                <a:ea typeface="Calibri"/>
                <a:cs typeface="Calibri"/>
                <a:sym typeface="Calibri"/>
              </a:rPr>
              <a:t>membres du jury sur les points suivants :</a:t>
            </a:r>
          </a:p>
          <a:p>
            <a:r>
              <a:rPr lang="fr-FR" sz="1200" b="0" i="0" u="none" strike="noStrike" cap="none" baseline="0" dirty="0" smtClean="0">
                <a:solidFill>
                  <a:schemeClr val="dk1"/>
                </a:solidFill>
                <a:latin typeface="Calibri"/>
                <a:ea typeface="Calibri"/>
                <a:cs typeface="Calibri"/>
                <a:sym typeface="Calibri"/>
              </a:rPr>
              <a:t> la qualité de sa prestation orale, c’est-à-dire sa capacité à capter l’attention,</a:t>
            </a:r>
          </a:p>
          <a:p>
            <a:r>
              <a:rPr lang="fr-FR" sz="1200" b="0" i="0" u="none" strike="noStrike" cap="none" baseline="0" dirty="0" smtClean="0">
                <a:solidFill>
                  <a:schemeClr val="dk1"/>
                </a:solidFill>
                <a:latin typeface="Calibri"/>
                <a:ea typeface="Calibri"/>
                <a:cs typeface="Calibri"/>
                <a:sym typeface="Calibri"/>
              </a:rPr>
              <a:t>soutenir un discours, etc. ;</a:t>
            </a:r>
          </a:p>
          <a:p>
            <a:r>
              <a:rPr lang="fr-FR" sz="1200" b="0" i="0" u="none" strike="noStrike" cap="none" baseline="0" dirty="0" smtClean="0">
                <a:solidFill>
                  <a:schemeClr val="dk1"/>
                </a:solidFill>
                <a:latin typeface="Calibri"/>
                <a:ea typeface="Calibri"/>
                <a:cs typeface="Calibri"/>
                <a:sym typeface="Calibri"/>
              </a:rPr>
              <a:t> la qualité de sa prise de parole en continu, c’est-à-dire sa gestion du temps, la</a:t>
            </a:r>
          </a:p>
          <a:p>
            <a:r>
              <a:rPr lang="fr-FR" sz="1200" b="0" i="0" u="none" strike="noStrike" cap="none" baseline="0" dirty="0" smtClean="0">
                <a:solidFill>
                  <a:schemeClr val="dk1"/>
                </a:solidFill>
                <a:latin typeface="Calibri"/>
                <a:ea typeface="Calibri"/>
                <a:cs typeface="Calibri"/>
                <a:sym typeface="Calibri"/>
              </a:rPr>
              <a:t>ponctuation du discours, etc. ;</a:t>
            </a:r>
          </a:p>
          <a:p>
            <a:r>
              <a:rPr lang="fr-FR" sz="1200" b="0" i="0" u="none" strike="noStrike" cap="none" baseline="0" dirty="0" smtClean="0">
                <a:solidFill>
                  <a:schemeClr val="dk1"/>
                </a:solidFill>
                <a:latin typeface="Calibri"/>
                <a:ea typeface="Calibri"/>
                <a:cs typeface="Calibri"/>
                <a:sym typeface="Calibri"/>
              </a:rPr>
              <a:t> la qualité de ses connaissances ;</a:t>
            </a:r>
          </a:p>
          <a:p>
            <a:r>
              <a:rPr lang="fr-FR" sz="1200" b="0" i="0" u="none" strike="noStrike" cap="none" baseline="0" dirty="0" smtClean="0">
                <a:solidFill>
                  <a:schemeClr val="dk1"/>
                </a:solidFill>
                <a:latin typeface="Calibri"/>
                <a:ea typeface="Calibri"/>
                <a:cs typeface="Calibri"/>
                <a:sym typeface="Calibri"/>
              </a:rPr>
              <a:t> la qualité de son interaction avec les membres du jury, c’est-à-dire sa capacité</a:t>
            </a:r>
          </a:p>
          <a:p>
            <a:r>
              <a:rPr lang="fr-FR" sz="1200" b="0" i="0" u="none" strike="noStrike" cap="none" baseline="0" dirty="0" smtClean="0">
                <a:solidFill>
                  <a:schemeClr val="dk1"/>
                </a:solidFill>
                <a:latin typeface="Calibri"/>
                <a:ea typeface="Calibri"/>
                <a:cs typeface="Calibri"/>
                <a:sym typeface="Calibri"/>
              </a:rPr>
              <a:t>à réagir à une interrogation, à la reformuler, à prendre l’initiative dans</a:t>
            </a:r>
          </a:p>
          <a:p>
            <a:r>
              <a:rPr lang="fr-FR" sz="1200" b="0" i="0" u="none" strike="noStrike" cap="none" baseline="0" dirty="0" smtClean="0">
                <a:solidFill>
                  <a:schemeClr val="dk1"/>
                </a:solidFill>
                <a:latin typeface="Calibri"/>
                <a:ea typeface="Calibri"/>
                <a:cs typeface="Calibri"/>
                <a:sym typeface="Calibri"/>
              </a:rPr>
              <a:t>l’échange, etc. ;</a:t>
            </a:r>
          </a:p>
          <a:p>
            <a:r>
              <a:rPr lang="fr-FR" sz="1200" b="0" i="0" u="none" strike="noStrike" cap="none" baseline="0" dirty="0" smtClean="0">
                <a:solidFill>
                  <a:schemeClr val="dk1"/>
                </a:solidFill>
                <a:latin typeface="Calibri"/>
                <a:ea typeface="Calibri"/>
                <a:cs typeface="Calibri"/>
                <a:sym typeface="Calibri"/>
              </a:rPr>
              <a:t> la qualité et la construction de son argumentation et de sa démonstration.</a:t>
            </a:r>
            <a:endParaRPr lang="fr-FR" dirty="0"/>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522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grille indique des niveaux de maîtrise et permet de procéder à une évaluation par compétence et</a:t>
            </a:r>
          </a:p>
          <a:p>
            <a:r>
              <a:rPr lang="fr-FR" dirty="0" smtClean="0"/>
              <a:t>non à une évaluation analytique attribuant des points à chaque case. Il est conseillé de convertir</a:t>
            </a:r>
          </a:p>
          <a:p>
            <a:r>
              <a:rPr lang="fr-FR" dirty="0" smtClean="0"/>
              <a:t>globalement l’évaluation des critères en une note et non de répartir des points par compétence.</a:t>
            </a:r>
          </a:p>
          <a:p>
            <a:r>
              <a:rPr lang="fr-FR" dirty="0" smtClean="0"/>
              <a:t>Ces niveaux de maîtrise sont évalués par les deux membres du jury. Leurs rôles se complètent pour</a:t>
            </a:r>
          </a:p>
          <a:p>
            <a:r>
              <a:rPr lang="fr-FR" dirty="0" smtClean="0"/>
              <a:t>décider du profil du candidat en se servant dans leur réflexion des repères qui constituent la grille.</a:t>
            </a:r>
          </a:p>
          <a:p>
            <a:r>
              <a:rPr lang="fr-FR" dirty="0" smtClean="0"/>
              <a:t>L’évaluation est globale : elle apprécie l’ensemble de la prestation du candidat et n’a donc pas</a:t>
            </a:r>
          </a:p>
          <a:p>
            <a:r>
              <a:rPr lang="fr-FR" dirty="0" smtClean="0"/>
              <a:t>vocation à répartir des points entre les deux parties de l’épreuve.</a:t>
            </a:r>
            <a:endParaRPr lang="fr-FR" dirty="0"/>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424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lvl="0"/>
            <a:r>
              <a:rPr lang="fr-FR" sz="1200" b="1" i="0" u="none" strike="noStrike" kern="1200" cap="none" dirty="0" smtClean="0">
                <a:solidFill>
                  <a:schemeClr val="tx1"/>
                </a:solidFill>
                <a:effectLst/>
                <a:latin typeface="Calibri"/>
                <a:ea typeface="Calibri"/>
                <a:cs typeface="Calibri"/>
                <a:sym typeface="Calibri"/>
              </a:rPr>
              <a:t>Ce que la grille apporte en termes d'évaluation</a:t>
            </a:r>
            <a:endParaRPr lang="fr-FR" sz="1200" b="0" i="0" u="none" strike="noStrike" kern="1200" cap="none" dirty="0" smtClean="0">
              <a:solidFill>
                <a:schemeClr val="tx1"/>
              </a:solidFill>
              <a:effectLst/>
              <a:latin typeface="Calibri"/>
              <a:ea typeface="Calibri"/>
              <a:cs typeface="Calibri"/>
              <a:sym typeface="Calibri"/>
            </a:endParaRPr>
          </a:p>
          <a:p>
            <a:pPr lvl="0"/>
            <a:r>
              <a:rPr lang="fr-FR" sz="1200" b="0" i="0" u="none" strike="noStrike" kern="1200" cap="none" dirty="0" smtClean="0">
                <a:solidFill>
                  <a:schemeClr val="tx1"/>
                </a:solidFill>
                <a:effectLst/>
                <a:latin typeface="Calibri"/>
                <a:ea typeface="Calibri"/>
                <a:cs typeface="Calibri"/>
                <a:sym typeface="Calibri"/>
              </a:rPr>
              <a:t>La grille d'évaluation comporte cinq domaines de compétences : l’évaluation se fait par une objectivation des compétences du candidat sur chacun de ces cinq domaines de compétences. </a:t>
            </a:r>
          </a:p>
          <a:p>
            <a:pPr lvl="0"/>
            <a:r>
              <a:rPr lang="fr-FR" sz="1200" b="0" i="0" u="none" strike="noStrike" kern="1200" cap="none" dirty="0" smtClean="0">
                <a:solidFill>
                  <a:schemeClr val="tx1"/>
                </a:solidFill>
                <a:effectLst/>
                <a:latin typeface="Calibri"/>
                <a:ea typeface="Calibri"/>
                <a:cs typeface="Calibri"/>
                <a:sym typeface="Calibri"/>
              </a:rPr>
              <a:t>Le travail d’évaluation doit être mené de façon complète et équitable : il n’y a pas de pondération entre les différents critères ni de champ prioritaire de compétences.</a:t>
            </a:r>
          </a:p>
          <a:p>
            <a:pPr lvl="0"/>
            <a:r>
              <a:rPr lang="fr-FR" sz="1200" b="0" i="0" u="none" strike="noStrike" kern="1200" cap="none" dirty="0" smtClean="0">
                <a:solidFill>
                  <a:schemeClr val="tx1"/>
                </a:solidFill>
                <a:effectLst/>
                <a:latin typeface="Calibri"/>
                <a:ea typeface="Calibri"/>
                <a:cs typeface="Calibri"/>
                <a:sym typeface="Calibri"/>
              </a:rPr>
              <a:t>Le jury doit absolument tenir compte de chacun des cinq domaines de manière équilibrée sans surévaluation de l’un au détriment des autres. </a:t>
            </a:r>
          </a:p>
          <a:p>
            <a:r>
              <a:rPr lang="fr-FR" sz="1200" b="0" i="0" u="none" strike="noStrike" kern="1200" cap="none" dirty="0" smtClean="0">
                <a:solidFill>
                  <a:schemeClr val="tx1"/>
                </a:solidFill>
                <a:effectLst/>
                <a:latin typeface="Calibri"/>
                <a:ea typeface="Calibri"/>
                <a:cs typeface="Calibri"/>
                <a:sym typeface="Calibri"/>
              </a:rPr>
              <a:t>La distinction entre les cinq domaines de la grille de l’évaluation est essentielle afin de ne pas évaluer plusieurs fois le même item : elle permet de dépasser l’impression globale et de préciser cette impression par des critères d'observation objectifs.</a:t>
            </a:r>
          </a:p>
          <a:p>
            <a:pPr lvl="0"/>
            <a:r>
              <a:rPr lang="fr-FR" sz="1200" b="0" i="0" u="none" strike="noStrike" kern="1200" cap="none" dirty="0" smtClean="0">
                <a:solidFill>
                  <a:schemeClr val="tx1"/>
                </a:solidFill>
                <a:effectLst/>
                <a:latin typeface="Calibri"/>
                <a:ea typeface="Calibri"/>
                <a:cs typeface="Calibri"/>
                <a:sym typeface="Calibri"/>
              </a:rPr>
              <a:t>Le regard porté sur ces items permet de pointer en priorité les aspects positifs et réussis de la présentation et des réponses que le candidat apporte lors de l'entretien. L'évaluation s'appuie essentiellement sur les points positifs de chaque item. C’est une démarche positive et bienveillante, surtout compte tenu des circonstances depuis mars 2020.</a:t>
            </a:r>
          </a:p>
          <a:p>
            <a:pPr lvl="0"/>
            <a:r>
              <a:rPr lang="fr-FR" sz="1200" b="0" i="0" u="none" strike="noStrike" kern="1200" cap="none" dirty="0" smtClean="0">
                <a:solidFill>
                  <a:schemeClr val="tx1"/>
                </a:solidFill>
                <a:effectLst/>
                <a:latin typeface="Calibri"/>
                <a:ea typeface="Calibri"/>
                <a:cs typeface="Calibri"/>
                <a:sym typeface="Calibri"/>
              </a:rPr>
              <a:t>Certains items concernent l'ensemble de la prestation, d'autres sont plus orientés vers la présentation ou les échanges lors de l'entretien. En plus d'une vision bienveillante, les jurys s'appuient sur cette temporalité pour affiner leurs avis.</a:t>
            </a:r>
          </a:p>
          <a:p>
            <a:pPr lvl="0"/>
            <a:r>
              <a:rPr lang="fr-FR" sz="1200" b="0" i="0" u="none" strike="noStrike" kern="1200" cap="none" dirty="0" smtClean="0">
                <a:solidFill>
                  <a:schemeClr val="tx1"/>
                </a:solidFill>
                <a:effectLst/>
                <a:latin typeface="Calibri"/>
                <a:ea typeface="Calibri"/>
                <a:cs typeface="Calibri"/>
                <a:sym typeface="Calibri"/>
              </a:rPr>
              <a:t>De même, un candidat peut démarrer sa prestation de façon maladroite sous l'effet du stress, par exemple, mais peut conclure de belle manière. Dans ce cas, le jury tient compte de l'évolution positive de sa prestation.</a:t>
            </a:r>
          </a:p>
          <a:p>
            <a:pPr lvl="0"/>
            <a:r>
              <a:rPr lang="fr-FR" sz="1200" b="0" i="0" u="none" strike="noStrike" kern="1200" cap="none" dirty="0" smtClean="0">
                <a:solidFill>
                  <a:schemeClr val="tx1"/>
                </a:solidFill>
                <a:effectLst/>
                <a:latin typeface="Calibri"/>
                <a:ea typeface="Calibri"/>
                <a:cs typeface="Calibri"/>
                <a:sym typeface="Calibri"/>
              </a:rPr>
              <a:t>Le jury cherche, en utilisant la grille d'évaluation, à conserver une attitude bienveillante : ainsi une erreur ou une approximation dans le discours d’un candidat ne doit pas entraîner une sanction immédiate et doit être prise en compte plus largement dans le référentiel de notation. En revanche, la répétition d’une même erreur ou maladresse sera prise en compte explicitement.</a:t>
            </a:r>
          </a:p>
          <a:p>
            <a:pPr lvl="0"/>
            <a:r>
              <a:rPr lang="fr-FR" sz="1200" b="0" i="0" u="none" strike="noStrike" kern="1200" cap="none" dirty="0" smtClean="0">
                <a:solidFill>
                  <a:schemeClr val="tx1"/>
                </a:solidFill>
                <a:effectLst/>
                <a:latin typeface="Calibri"/>
                <a:ea typeface="Calibri"/>
                <a:cs typeface="Calibri"/>
                <a:sym typeface="Calibri"/>
              </a:rPr>
              <a:t>La qualité des connaissances se précise également au fur et à mesure de l’épreuve et, pour poser son évaluation, le jury tiendra compte de la capacité du candidat à les exposer clairement en réponse aux questions posées.</a:t>
            </a:r>
          </a:p>
          <a:p>
            <a:pPr lvl="0"/>
            <a:r>
              <a:rPr lang="fr-FR" sz="1200" b="0" i="0" u="none" strike="noStrike" kern="1200" cap="none" dirty="0" smtClean="0">
                <a:solidFill>
                  <a:schemeClr val="tx1"/>
                </a:solidFill>
                <a:effectLst/>
                <a:latin typeface="Calibri"/>
                <a:ea typeface="Calibri"/>
                <a:cs typeface="Calibri"/>
                <a:sym typeface="Calibri"/>
              </a:rPr>
              <a:t>En effet, même dans le domaine de la grille "domaine des connaissances", ce sont bien des </a:t>
            </a:r>
            <a:r>
              <a:rPr lang="fr-FR" sz="1200" b="0" i="0" u="sng" strike="noStrike" kern="1200" cap="none" dirty="0" smtClean="0">
                <a:solidFill>
                  <a:schemeClr val="tx1"/>
                </a:solidFill>
                <a:effectLst/>
                <a:latin typeface="Calibri"/>
                <a:ea typeface="Calibri"/>
                <a:cs typeface="Calibri"/>
                <a:sym typeface="Calibri"/>
              </a:rPr>
              <a:t>compétences du discours</a:t>
            </a:r>
            <a:r>
              <a:rPr lang="fr-FR" sz="1200" b="0" i="0" u="none" strike="noStrike" kern="1200" cap="none" dirty="0" smtClean="0">
                <a:solidFill>
                  <a:schemeClr val="tx1"/>
                </a:solidFill>
                <a:effectLst/>
                <a:latin typeface="Calibri"/>
                <a:ea typeface="Calibri"/>
                <a:cs typeface="Calibri"/>
                <a:sym typeface="Calibri"/>
              </a:rPr>
              <a:t> qui sont évaluées, à savoir la capacité du candidat à expliciter ces connaissances et à les rendre suffisamment claires pour son auditoire, pour l'expert comme pour le « profane » ou le « candide », ce n'est donc pas la somme des connaissances qui est évaluée.</a:t>
            </a:r>
          </a:p>
          <a:p>
            <a:pPr lvl="0"/>
            <a:r>
              <a:rPr lang="fr-FR" sz="1200" b="0" i="0" u="none" strike="noStrike" kern="1200" cap="none" dirty="0" smtClean="0">
                <a:solidFill>
                  <a:schemeClr val="tx1"/>
                </a:solidFill>
                <a:effectLst/>
                <a:latin typeface="Calibri"/>
                <a:ea typeface="Calibri"/>
                <a:cs typeface="Calibri"/>
                <a:sym typeface="Calibri"/>
              </a:rPr>
              <a:t>Le jury doit conserver une vue globale de l’appréciation en associant une évaluation holistique (globalité de la prestation) à l’évaluation </a:t>
            </a:r>
            <a:r>
              <a:rPr lang="fr-FR" sz="1200" b="0" i="0" u="none" strike="noStrike" kern="1200" cap="none" dirty="0" err="1" smtClean="0">
                <a:solidFill>
                  <a:schemeClr val="tx1"/>
                </a:solidFill>
                <a:effectLst/>
                <a:latin typeface="Calibri"/>
                <a:ea typeface="Calibri"/>
                <a:cs typeface="Calibri"/>
                <a:sym typeface="Calibri"/>
              </a:rPr>
              <a:t>critériée</a:t>
            </a:r>
            <a:r>
              <a:rPr lang="fr-FR" sz="1200" b="0" i="0" u="none" strike="noStrike" kern="1200" cap="none" dirty="0" smtClean="0">
                <a:solidFill>
                  <a:schemeClr val="tx1"/>
                </a:solidFill>
                <a:effectLst/>
                <a:latin typeface="Calibri"/>
                <a:ea typeface="Calibri"/>
                <a:cs typeface="Calibri"/>
                <a:sym typeface="Calibri"/>
              </a:rPr>
              <a:t> (grille), sans chercher à détecter la perfection : on ne cherchera pas à détailler ou à définir d’autres niveaux intermédiaires de réussite que ceux proposés par la grille commune. </a:t>
            </a:r>
          </a:p>
          <a:p>
            <a:pPr lvl="0"/>
            <a:r>
              <a:rPr lang="fr-FR" sz="1200" b="0" i="0" u="none" strike="noStrike" kern="1200" cap="none" dirty="0" smtClean="0">
                <a:solidFill>
                  <a:schemeClr val="tx1"/>
                </a:solidFill>
                <a:effectLst/>
                <a:latin typeface="Calibri"/>
                <a:ea typeface="Calibri"/>
                <a:cs typeface="Calibri"/>
                <a:sym typeface="Calibri"/>
              </a:rPr>
              <a:t>Lors de l'entretien, le candidat est amené à revenir sur ses déclarations liminaires. S'il parvient à faire évoluer son discours, notamment quand une erreur ou une maladresse est pointée, les jurys en tiennent compte de façon positive. Si le candidat persiste dans son positionnement manifestement non étayé, les jurys peuvent en tenir compte dans l'appréciation finale.</a:t>
            </a:r>
          </a:p>
          <a:p>
            <a:endParaRPr lang="fr-FR" dirty="0" smtClean="0"/>
          </a:p>
          <a:p>
            <a:pPr marL="0" lvl="0" indent="0" algn="l" rtl="0">
              <a:spcBef>
                <a:spcPts val="0"/>
              </a:spcBef>
              <a:spcAft>
                <a:spcPts val="0"/>
              </a:spcAft>
              <a:buNone/>
            </a:pPr>
            <a:endParaRPr dirty="0"/>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smtClean="0"/>
              <a:t>Profil entre 6</a:t>
            </a:r>
            <a:r>
              <a:rPr lang="fr-FR" baseline="0" dirty="0" smtClean="0"/>
              <a:t> et </a:t>
            </a:r>
            <a:r>
              <a:rPr lang="fr-FR" dirty="0" smtClean="0"/>
              <a:t>8</a:t>
            </a:r>
            <a:endParaRPr dirty="0"/>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2280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smtClean="0"/>
              <a:t>Profil</a:t>
            </a:r>
            <a:r>
              <a:rPr lang="fr-FR" baseline="0" dirty="0" smtClean="0"/>
              <a:t> entre 14 et 15</a:t>
            </a:r>
            <a:endParaRPr dirty="0"/>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484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8"/>
        <p:cNvGrpSpPr/>
        <p:nvPr/>
      </p:nvGrpSpPr>
      <p:grpSpPr>
        <a:xfrm>
          <a:off x="0" y="0"/>
          <a:ext cx="0" cy="0"/>
          <a:chOff x="0" y="0"/>
          <a:chExt cx="0" cy="0"/>
        </a:xfrm>
      </p:grpSpPr>
      <p:sp>
        <p:nvSpPr>
          <p:cNvPr id="19" name="Google Shape;19;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AB1E8"/>
              </a:buClr>
              <a:buSzPts val="6000"/>
              <a:buFont typeface="Roboto"/>
              <a:buNone/>
              <a:defRPr sz="6000">
                <a:solidFill>
                  <a:srgbClr val="7AB1E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1"/>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1"/>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ftr" idx="11"/>
          </p:nvPr>
        </p:nvSpPr>
        <p:spPr>
          <a:xfrm>
            <a:off x="6867956" y="6424448"/>
            <a:ext cx="1742644" cy="433552"/>
          </a:xfrm>
          <a:prstGeom prst="rect">
            <a:avLst/>
          </a:prstGeom>
          <a:noFill/>
          <a:ln>
            <a:noFill/>
          </a:ln>
        </p:spPr>
        <p:txBody>
          <a:bodyPr spcFirstLastPara="1" wrap="square" lIns="91425" tIns="45700" rIns="91425" bIns="45700" anchor="ctr" anchorCtr="0">
            <a:noAutofit/>
          </a:bodyPr>
          <a:lstStyle>
            <a:lvl1pPr lvl="0" algn="l">
              <a:lnSpc>
                <a:spcPct val="66666"/>
              </a:lnSpc>
              <a:spcBef>
                <a:spcPts val="0"/>
              </a:spcBef>
              <a:spcAft>
                <a:spcPts val="0"/>
              </a:spcAft>
              <a:buSzPts val="1400"/>
              <a:buNone/>
              <a:defRPr>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pic>
        <p:nvPicPr>
          <p:cNvPr id="24" name="Google Shape;24;p17" descr="Une image contenant lumière&#10;&#10;Description générée automatiquement"/>
          <p:cNvPicPr preferRelativeResize="0"/>
          <p:nvPr/>
        </p:nvPicPr>
        <p:blipFill rotWithShape="1">
          <a:blip r:embed="rId2">
            <a:alphaModFix/>
          </a:blip>
          <a:srcRect/>
          <a:stretch/>
        </p:blipFill>
        <p:spPr>
          <a:xfrm>
            <a:off x="10525558" y="4909204"/>
            <a:ext cx="2570889" cy="179574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1302710" y="457200"/>
            <a:ext cx="346931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E7DC4"/>
              </a:buClr>
              <a:buSzPts val="3200"/>
              <a:buFont typeface="Roboto"/>
              <a:buNone/>
              <a:defRPr sz="3200">
                <a:solidFill>
                  <a:srgbClr val="0E7D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6"/>
          <p:cNvSpPr>
            <a:spLocks noGrp="1"/>
          </p:cNvSpPr>
          <p:nvPr>
            <p:ph type="pic" idx="2"/>
          </p:nvPr>
        </p:nvSpPr>
        <p:spPr>
          <a:xfrm>
            <a:off x="5183190" y="987425"/>
            <a:ext cx="6172201" cy="4873625"/>
          </a:xfrm>
          <a:prstGeom prst="rect">
            <a:avLst/>
          </a:prstGeom>
          <a:noFill/>
          <a:ln>
            <a:noFill/>
          </a:ln>
        </p:spPr>
      </p:sp>
      <p:sp>
        <p:nvSpPr>
          <p:cNvPr id="78" name="Google Shape;78;p26"/>
          <p:cNvSpPr txBox="1">
            <a:spLocks noGrp="1"/>
          </p:cNvSpPr>
          <p:nvPr>
            <p:ph type="body" idx="1"/>
          </p:nvPr>
        </p:nvSpPr>
        <p:spPr>
          <a:xfrm>
            <a:off x="1302710" y="2057400"/>
            <a:ext cx="346931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1"/>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1"/>
              <a:buNone/>
              <a:defRPr sz="1401"/>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1"/>
              <a:buNone/>
              <a:defRPr sz="1001"/>
            </a:lvl4pPr>
            <a:lvl5pPr marL="2286000" lvl="4" indent="-228600" algn="l">
              <a:lnSpc>
                <a:spcPct val="90000"/>
              </a:lnSpc>
              <a:spcBef>
                <a:spcPts val="500"/>
              </a:spcBef>
              <a:spcAft>
                <a:spcPts val="0"/>
              </a:spcAft>
              <a:buClr>
                <a:schemeClr val="dk1"/>
              </a:buClr>
              <a:buSzPts val="1001"/>
              <a:buNone/>
              <a:defRPr sz="1001"/>
            </a:lvl5pPr>
            <a:lvl6pPr marL="2743200" lvl="5" indent="-228600" algn="l">
              <a:lnSpc>
                <a:spcPct val="90000"/>
              </a:lnSpc>
              <a:spcBef>
                <a:spcPts val="500"/>
              </a:spcBef>
              <a:spcAft>
                <a:spcPts val="0"/>
              </a:spcAft>
              <a:buClr>
                <a:schemeClr val="dk1"/>
              </a:buClr>
              <a:buSzPts val="1001"/>
              <a:buNone/>
              <a:defRPr sz="1001"/>
            </a:lvl6pPr>
            <a:lvl7pPr marL="3200400" lvl="6" indent="-228600" algn="l">
              <a:lnSpc>
                <a:spcPct val="90000"/>
              </a:lnSpc>
              <a:spcBef>
                <a:spcPts val="500"/>
              </a:spcBef>
              <a:spcAft>
                <a:spcPts val="0"/>
              </a:spcAft>
              <a:buClr>
                <a:schemeClr val="dk1"/>
              </a:buClr>
              <a:buSzPts val="1001"/>
              <a:buNone/>
              <a:defRPr sz="1001"/>
            </a:lvl7pPr>
            <a:lvl8pPr marL="3657600" lvl="7" indent="-228600" algn="l">
              <a:lnSpc>
                <a:spcPct val="90000"/>
              </a:lnSpc>
              <a:spcBef>
                <a:spcPts val="500"/>
              </a:spcBef>
              <a:spcAft>
                <a:spcPts val="0"/>
              </a:spcAft>
              <a:buClr>
                <a:schemeClr val="dk1"/>
              </a:buClr>
              <a:buSzPts val="1001"/>
              <a:buNone/>
              <a:defRPr sz="1001"/>
            </a:lvl8pPr>
            <a:lvl9pPr marL="4114800" lvl="8" indent="-228600" algn="l">
              <a:lnSpc>
                <a:spcPct val="90000"/>
              </a:lnSpc>
              <a:spcBef>
                <a:spcPts val="500"/>
              </a:spcBef>
              <a:spcAft>
                <a:spcPts val="0"/>
              </a:spcAft>
              <a:buClr>
                <a:schemeClr val="dk1"/>
              </a:buClr>
              <a:buSzPts val="1001"/>
              <a:buNone/>
              <a:defRPr sz="1001"/>
            </a:lvl9pPr>
          </a:lstStyle>
          <a:p>
            <a:endParaRPr/>
          </a:p>
        </p:txBody>
      </p:sp>
      <p:sp>
        <p:nvSpPr>
          <p:cNvPr id="79" name="Google Shape;79;p26"/>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2"/>
        <p:cNvGrpSpPr/>
        <p:nvPr/>
      </p:nvGrpSpPr>
      <p:grpSpPr>
        <a:xfrm>
          <a:off x="0" y="0"/>
          <a:ext cx="0" cy="0"/>
          <a:chOff x="0" y="0"/>
          <a:chExt cx="0" cy="0"/>
        </a:xfrm>
      </p:grpSpPr>
      <p:sp>
        <p:nvSpPr>
          <p:cNvPr id="83" name="Google Shape;83;p27"/>
          <p:cNvSpPr txBox="1">
            <a:spLocks noGrp="1"/>
          </p:cNvSpPr>
          <p:nvPr>
            <p:ph type="title"/>
          </p:nvPr>
        </p:nvSpPr>
        <p:spPr>
          <a:xfrm>
            <a:off x="1215027" y="365125"/>
            <a:ext cx="101387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7DC4"/>
              </a:buClr>
              <a:buSzPts val="4400"/>
              <a:buFont typeface="Roboto"/>
              <a:buNone/>
              <a:defRPr>
                <a:solidFill>
                  <a:srgbClr val="0E7D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7"/>
          <p:cNvSpPr txBox="1">
            <a:spLocks noGrp="1"/>
          </p:cNvSpPr>
          <p:nvPr>
            <p:ph type="body" idx="1"/>
          </p:nvPr>
        </p:nvSpPr>
        <p:spPr>
          <a:xfrm rot="5400000">
            <a:off x="3920335"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1"/>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7"/>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7"/>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7DC4"/>
              </a:buClr>
              <a:buSzPts val="4400"/>
              <a:buFont typeface="Roboto"/>
              <a:buNone/>
              <a:defRPr>
                <a:solidFill>
                  <a:srgbClr val="0E7D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8"/>
          <p:cNvSpPr txBox="1">
            <a:spLocks noGrp="1"/>
          </p:cNvSpPr>
          <p:nvPr>
            <p:ph type="body" idx="1"/>
          </p:nvPr>
        </p:nvSpPr>
        <p:spPr>
          <a:xfrm rot="5400000">
            <a:off x="2050475" y="-345063"/>
            <a:ext cx="5811838" cy="72322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1"/>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1215027" y="365125"/>
            <a:ext cx="101387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7DC4"/>
              </a:buClr>
              <a:buSzPts val="4400"/>
              <a:buFont typeface="Roboto"/>
              <a:buNone/>
              <a:defRPr>
                <a:solidFill>
                  <a:srgbClr val="0E7D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4"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1"/>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de fin">
  <p:cSld name="Diapositive de fin">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5027" y="365125"/>
            <a:ext cx="101387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7DC4"/>
              </a:buClr>
              <a:buSzPts val="4400"/>
              <a:buFont typeface="Roboto"/>
              <a:buNone/>
              <a:defRPr>
                <a:solidFill>
                  <a:srgbClr val="0E7D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9"/>
          <p:cNvSpPr txBox="1">
            <a:spLocks noGrp="1"/>
          </p:cNvSpPr>
          <p:nvPr>
            <p:ph type="ftr" idx="11"/>
          </p:nvPr>
        </p:nvSpPr>
        <p:spPr>
          <a:xfrm>
            <a:off x="4038604" y="637211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35" name="Google Shape;35;p19"/>
          <p:cNvSpPr txBox="1"/>
          <p:nvPr/>
        </p:nvSpPr>
        <p:spPr>
          <a:xfrm>
            <a:off x="6757595" y="6440214"/>
            <a:ext cx="1742644" cy="433552"/>
          </a:xfrm>
          <a:prstGeom prst="rect">
            <a:avLst/>
          </a:prstGeom>
          <a:noFill/>
          <a:ln>
            <a:noFill/>
          </a:ln>
        </p:spPr>
        <p:txBody>
          <a:bodyPr spcFirstLastPara="1" wrap="square" lIns="91425" tIns="45700" rIns="91425" bIns="45700" anchor="ctr" anchorCtr="0">
            <a:noAutofit/>
          </a:bodyPr>
          <a:lstStyle/>
          <a:p>
            <a:pPr marL="0" marR="0" lvl="0" indent="0" algn="l" rtl="0">
              <a:lnSpc>
                <a:spcPct val="66666"/>
              </a:lnSpc>
              <a:spcBef>
                <a:spcPts val="0"/>
              </a:spcBef>
              <a:spcAft>
                <a:spcPts val="0"/>
              </a:spcAft>
              <a:buNone/>
            </a:pPr>
            <a:r>
              <a:rPr lang="fr-FR" sz="1200" b="1">
                <a:solidFill>
                  <a:schemeClr val="dk1"/>
                </a:solidFill>
                <a:latin typeface="Calibri"/>
                <a:ea typeface="Calibri"/>
                <a:cs typeface="Calibri"/>
                <a:sym typeface="Calibri"/>
              </a:rPr>
              <a:t>ÉCONOMIE ET GESTION</a:t>
            </a:r>
            <a:endParaRPr/>
          </a:p>
          <a:p>
            <a:pPr marL="0" marR="0" lvl="0" indent="0" algn="l" rtl="0">
              <a:lnSpc>
                <a:spcPct val="66666"/>
              </a:lnSpc>
              <a:spcBef>
                <a:spcPts val="0"/>
              </a:spcBef>
              <a:spcAft>
                <a:spcPts val="0"/>
              </a:spcAft>
              <a:buNone/>
            </a:pPr>
            <a:r>
              <a:rPr lang="fr-FR" sz="1200">
                <a:solidFill>
                  <a:schemeClr val="dk1"/>
                </a:solidFill>
                <a:latin typeface="Calibri"/>
                <a:ea typeface="Calibri"/>
                <a:cs typeface="Calibri"/>
                <a:sym typeface="Calibri"/>
              </a:rPr>
              <a:t>Des ressources</a:t>
            </a:r>
            <a:br>
              <a:rPr lang="fr-FR" sz="1200">
                <a:solidFill>
                  <a:schemeClr val="dk1"/>
                </a:solidFill>
                <a:latin typeface="Calibri"/>
                <a:ea typeface="Calibri"/>
                <a:cs typeface="Calibri"/>
                <a:sym typeface="Calibri"/>
              </a:rPr>
            </a:br>
            <a:r>
              <a:rPr lang="fr-FR" sz="1200">
                <a:solidFill>
                  <a:schemeClr val="dk1"/>
                </a:solidFill>
                <a:latin typeface="Calibri"/>
                <a:ea typeface="Calibri"/>
                <a:cs typeface="Calibri"/>
                <a:sym typeface="Calibri"/>
              </a:rPr>
              <a:t>pour vous</a:t>
            </a:r>
            <a:br>
              <a:rPr lang="fr-FR" sz="1200">
                <a:solidFill>
                  <a:schemeClr val="dk1"/>
                </a:solidFill>
                <a:latin typeface="Calibri"/>
                <a:ea typeface="Calibri"/>
                <a:cs typeface="Calibri"/>
                <a:sym typeface="Calibri"/>
              </a:rPr>
            </a:br>
            <a:r>
              <a:rPr lang="fr-FR" sz="1200">
                <a:solidFill>
                  <a:schemeClr val="dk1"/>
                </a:solidFill>
                <a:latin typeface="Calibri"/>
                <a:ea typeface="Calibri"/>
                <a:cs typeface="Calibri"/>
                <a:sym typeface="Calibri"/>
              </a:rPr>
              <a:t>et avec vous</a:t>
            </a:r>
            <a:endParaRPr/>
          </a:p>
        </p:txBody>
      </p:sp>
      <p:sp>
        <p:nvSpPr>
          <p:cNvPr id="36" name="Google Shape;36;p19"/>
          <p:cNvSpPr txBox="1"/>
          <p:nvPr/>
        </p:nvSpPr>
        <p:spPr>
          <a:xfrm>
            <a:off x="10901855" y="814587"/>
            <a:ext cx="1576553" cy="3079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1">
                <a:solidFill>
                  <a:srgbClr val="000000"/>
                </a:solidFill>
                <a:latin typeface="Calibri"/>
                <a:ea typeface="Calibri"/>
                <a:cs typeface="Calibri"/>
                <a:sym typeface="Calibri"/>
              </a:rPr>
              <a:t>CC BY NC SA </a:t>
            </a:r>
            <a:endParaRPr sz="1401">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1853"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E7DC4"/>
              </a:buClr>
              <a:buSzPts val="6000"/>
              <a:buFont typeface="Roboto"/>
              <a:buNone/>
              <a:defRPr sz="6000">
                <a:solidFill>
                  <a:srgbClr val="0E7D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1853"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1"/>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1"/>
              <a:buNone/>
              <a:defRPr sz="1801">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3"/>
        <p:cNvGrpSpPr/>
        <p:nvPr/>
      </p:nvGrpSpPr>
      <p:grpSpPr>
        <a:xfrm>
          <a:off x="0" y="0"/>
          <a:ext cx="0" cy="0"/>
          <a:chOff x="0" y="0"/>
          <a:chExt cx="0" cy="0"/>
        </a:xfrm>
      </p:grpSpPr>
      <p:sp>
        <p:nvSpPr>
          <p:cNvPr id="44" name="Google Shape;44;p21"/>
          <p:cNvSpPr txBox="1">
            <a:spLocks noGrp="1"/>
          </p:cNvSpPr>
          <p:nvPr>
            <p:ph type="title"/>
          </p:nvPr>
        </p:nvSpPr>
        <p:spPr>
          <a:xfrm>
            <a:off x="1215027" y="365125"/>
            <a:ext cx="101387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7DC4"/>
              </a:buClr>
              <a:buSzPts val="4400"/>
              <a:buFont typeface="Roboto"/>
              <a:buNone/>
              <a:defRPr>
                <a:solidFill>
                  <a:srgbClr val="0E7D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1"/>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1"/>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body" idx="2"/>
          </p:nvPr>
        </p:nvSpPr>
        <p:spPr>
          <a:xfrm>
            <a:off x="6172201"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1"/>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1315235" y="365125"/>
            <a:ext cx="1004015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7DC4"/>
              </a:buClr>
              <a:buSzPts val="4400"/>
              <a:buFont typeface="Roboto"/>
              <a:buNone/>
              <a:defRPr>
                <a:solidFill>
                  <a:srgbClr val="0E7D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839791"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1"/>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1"/>
              <a:buNone/>
              <a:defRPr sz="1801"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2"/>
          <p:cNvSpPr txBox="1">
            <a:spLocks noGrp="1"/>
          </p:cNvSpPr>
          <p:nvPr>
            <p:ph type="body" idx="2"/>
          </p:nvPr>
        </p:nvSpPr>
        <p:spPr>
          <a:xfrm>
            <a:off x="839791" y="2505076"/>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1"/>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2"/>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1"/>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1"/>
              <a:buNone/>
              <a:defRPr sz="1801"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2"/>
          <p:cNvSpPr txBox="1">
            <a:spLocks noGrp="1"/>
          </p:cNvSpPr>
          <p:nvPr>
            <p:ph type="body" idx="4"/>
          </p:nvPr>
        </p:nvSpPr>
        <p:spPr>
          <a:xfrm>
            <a:off x="6172203" y="2505076"/>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1"/>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2"/>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1215027" y="365125"/>
            <a:ext cx="101387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7DC4"/>
              </a:buClr>
              <a:buSzPts val="4400"/>
              <a:buFont typeface="Roboto"/>
              <a:buNone/>
              <a:defRPr>
                <a:solidFill>
                  <a:srgbClr val="0E7D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3"/>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4"/>
        <p:cNvGrpSpPr/>
        <p:nvPr/>
      </p:nvGrpSpPr>
      <p:grpSpPr>
        <a:xfrm>
          <a:off x="0" y="0"/>
          <a:ext cx="0" cy="0"/>
          <a:chOff x="0" y="0"/>
          <a:chExt cx="0" cy="0"/>
        </a:xfrm>
      </p:grpSpPr>
      <p:sp>
        <p:nvSpPr>
          <p:cNvPr id="65" name="Google Shape;65;p24"/>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1240079" y="457200"/>
            <a:ext cx="353194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E7DC4"/>
              </a:buClr>
              <a:buSzPts val="3200"/>
              <a:buFont typeface="Roboto"/>
              <a:buNone/>
              <a:defRPr sz="3200">
                <a:solidFill>
                  <a:srgbClr val="0E7D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a:off x="5183190" y="987425"/>
            <a:ext cx="6172201"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1"/>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25"/>
          <p:cNvSpPr txBox="1">
            <a:spLocks noGrp="1"/>
          </p:cNvSpPr>
          <p:nvPr>
            <p:ph type="body" idx="2"/>
          </p:nvPr>
        </p:nvSpPr>
        <p:spPr>
          <a:xfrm>
            <a:off x="1240079" y="2057400"/>
            <a:ext cx="353194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1"/>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1"/>
              <a:buNone/>
              <a:defRPr sz="1401"/>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1"/>
              <a:buNone/>
              <a:defRPr sz="1001"/>
            </a:lvl4pPr>
            <a:lvl5pPr marL="2286000" lvl="4" indent="-228600" algn="l">
              <a:lnSpc>
                <a:spcPct val="90000"/>
              </a:lnSpc>
              <a:spcBef>
                <a:spcPts val="500"/>
              </a:spcBef>
              <a:spcAft>
                <a:spcPts val="0"/>
              </a:spcAft>
              <a:buClr>
                <a:schemeClr val="dk1"/>
              </a:buClr>
              <a:buSzPts val="1001"/>
              <a:buNone/>
              <a:defRPr sz="1001"/>
            </a:lvl5pPr>
            <a:lvl6pPr marL="2743200" lvl="5" indent="-228600" algn="l">
              <a:lnSpc>
                <a:spcPct val="90000"/>
              </a:lnSpc>
              <a:spcBef>
                <a:spcPts val="500"/>
              </a:spcBef>
              <a:spcAft>
                <a:spcPts val="0"/>
              </a:spcAft>
              <a:buClr>
                <a:schemeClr val="dk1"/>
              </a:buClr>
              <a:buSzPts val="1001"/>
              <a:buNone/>
              <a:defRPr sz="1001"/>
            </a:lvl6pPr>
            <a:lvl7pPr marL="3200400" lvl="6" indent="-228600" algn="l">
              <a:lnSpc>
                <a:spcPct val="90000"/>
              </a:lnSpc>
              <a:spcBef>
                <a:spcPts val="500"/>
              </a:spcBef>
              <a:spcAft>
                <a:spcPts val="0"/>
              </a:spcAft>
              <a:buClr>
                <a:schemeClr val="dk1"/>
              </a:buClr>
              <a:buSzPts val="1001"/>
              <a:buNone/>
              <a:defRPr sz="1001"/>
            </a:lvl7pPr>
            <a:lvl8pPr marL="3657600" lvl="7" indent="-228600" algn="l">
              <a:lnSpc>
                <a:spcPct val="90000"/>
              </a:lnSpc>
              <a:spcBef>
                <a:spcPts val="500"/>
              </a:spcBef>
              <a:spcAft>
                <a:spcPts val="0"/>
              </a:spcAft>
              <a:buClr>
                <a:schemeClr val="dk1"/>
              </a:buClr>
              <a:buSzPts val="1001"/>
              <a:buNone/>
              <a:defRPr sz="1001"/>
            </a:lvl8pPr>
            <a:lvl9pPr marL="4114800" lvl="8" indent="-228600" algn="l">
              <a:lnSpc>
                <a:spcPct val="90000"/>
              </a:lnSpc>
              <a:spcBef>
                <a:spcPts val="500"/>
              </a:spcBef>
              <a:spcAft>
                <a:spcPts val="0"/>
              </a:spcAft>
              <a:buClr>
                <a:schemeClr val="dk1"/>
              </a:buClr>
              <a:buSzPts val="1001"/>
              <a:buNone/>
              <a:defRPr sz="1001"/>
            </a:lvl9pPr>
          </a:lstStyle>
          <a:p>
            <a:endParaRPr/>
          </a:p>
        </p:txBody>
      </p:sp>
      <p:sp>
        <p:nvSpPr>
          <p:cNvPr id="72" name="Google Shape;72;p25"/>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1215027" y="365125"/>
            <a:ext cx="1013877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7AB1E8"/>
              </a:buClr>
              <a:buSzPts val="4400"/>
              <a:buFont typeface="Roboto"/>
              <a:buNone/>
              <a:defRPr sz="4400" b="0" i="0" u="none" strike="noStrike" cap="none">
                <a:solidFill>
                  <a:srgbClr val="7AB1E8"/>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4"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1"/>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4pPr>
            <a:lvl5pPr marL="2286000" marR="0" lvl="4"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4"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15" name="Google Shape;15;p16"/>
          <p:cNvPicPr preferRelativeResize="0"/>
          <p:nvPr/>
        </p:nvPicPr>
        <p:blipFill rotWithShape="1">
          <a:blip r:embed="rId14">
            <a:alphaModFix/>
          </a:blip>
          <a:srcRect/>
          <a:stretch/>
        </p:blipFill>
        <p:spPr>
          <a:xfrm>
            <a:off x="261967" y="284687"/>
            <a:ext cx="860425" cy="860425"/>
          </a:xfrm>
          <a:prstGeom prst="rect">
            <a:avLst/>
          </a:prstGeom>
          <a:noFill/>
          <a:ln>
            <a:noFill/>
          </a:ln>
        </p:spPr>
      </p:pic>
      <p:pic>
        <p:nvPicPr>
          <p:cNvPr id="16" name="Google Shape;16;p16"/>
          <p:cNvPicPr preferRelativeResize="0"/>
          <p:nvPr/>
        </p:nvPicPr>
        <p:blipFill rotWithShape="1">
          <a:blip r:embed="rId15">
            <a:alphaModFix/>
          </a:blip>
          <a:srcRect/>
          <a:stretch/>
        </p:blipFill>
        <p:spPr>
          <a:xfrm>
            <a:off x="1318476" y="498908"/>
            <a:ext cx="771634" cy="171474"/>
          </a:xfrm>
          <a:prstGeom prst="rect">
            <a:avLst/>
          </a:prstGeom>
          <a:noFill/>
          <a:ln>
            <a:noFill/>
          </a:ln>
        </p:spPr>
      </p:pic>
      <p:pic>
        <p:nvPicPr>
          <p:cNvPr id="17" name="Google Shape;17;p16"/>
          <p:cNvPicPr preferRelativeResize="0"/>
          <p:nvPr/>
        </p:nvPicPr>
        <p:blipFill rotWithShape="1">
          <a:blip r:embed="rId16">
            <a:alphaModFix/>
          </a:blip>
          <a:srcRect/>
          <a:stretch/>
        </p:blipFill>
        <p:spPr>
          <a:xfrm>
            <a:off x="5549029" y="6235118"/>
            <a:ext cx="1288530" cy="5709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grilleindicativeevaluation.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E7DC4"/>
              </a:buClr>
              <a:buSzPts val="6000"/>
              <a:buFont typeface="Roboto"/>
              <a:buNone/>
            </a:pPr>
            <a:r>
              <a:rPr lang="fr-FR" dirty="0" smtClean="0">
                <a:solidFill>
                  <a:srgbClr val="0E7DC4"/>
                </a:solidFill>
              </a:rPr>
              <a:t>ETRE JURY AU GRAND ORAL</a:t>
            </a:r>
            <a:endParaRPr dirty="0">
              <a:solidFill>
                <a:srgbClr val="0E7DC4"/>
              </a:solidFill>
            </a:endParaRPr>
          </a:p>
        </p:txBody>
      </p:sp>
      <p:sp>
        <p:nvSpPr>
          <p:cNvPr id="99" name="Google Shape;99;p1"/>
          <p:cNvSpPr txBox="1">
            <a:spLocks noGrp="1"/>
          </p:cNvSpPr>
          <p:nvPr>
            <p:ph type="subTitle" idx="1"/>
          </p:nvPr>
        </p:nvSpPr>
        <p:spPr>
          <a:xfrm>
            <a:off x="1361090" y="4364038"/>
            <a:ext cx="9144000" cy="1655762"/>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pPr>
            <a:r>
              <a:rPr lang="fr-FR" dirty="0" smtClean="0"/>
              <a:t>Nathalie </a:t>
            </a:r>
            <a:r>
              <a:rPr lang="fr-FR" dirty="0" err="1" smtClean="0"/>
              <a:t>Freydière</a:t>
            </a:r>
            <a:endParaRPr lang="fr-FR" dirty="0" smtClean="0"/>
          </a:p>
          <a:p>
            <a:pPr marL="0" indent="0">
              <a:lnSpc>
                <a:spcPct val="100000"/>
              </a:lnSpc>
              <a:spcBef>
                <a:spcPts val="0"/>
              </a:spcBef>
            </a:pPr>
            <a:r>
              <a:rPr lang="fr-FR" dirty="0" smtClean="0"/>
              <a:t>Dany </a:t>
            </a:r>
            <a:r>
              <a:rPr lang="fr-FR" dirty="0" err="1" smtClean="0"/>
              <a:t>Godrefroy</a:t>
            </a:r>
            <a:endParaRPr lang="fr-FR" dirty="0" smtClean="0"/>
          </a:p>
          <a:p>
            <a:pPr marL="0" indent="0">
              <a:lnSpc>
                <a:spcPct val="100000"/>
              </a:lnSpc>
              <a:spcBef>
                <a:spcPts val="0"/>
              </a:spcBef>
            </a:pPr>
            <a:r>
              <a:rPr lang="fr-FR" dirty="0"/>
              <a:t>Véronique </a:t>
            </a:r>
            <a:r>
              <a:rPr lang="fr-FR" dirty="0" err="1" smtClean="0"/>
              <a:t>Monmaron</a:t>
            </a:r>
            <a:endParaRPr lang="fr-FR" dirty="0" smtClean="0"/>
          </a:p>
          <a:p>
            <a:pPr marL="0" lvl="0" indent="0" algn="ctr" rtl="0">
              <a:lnSpc>
                <a:spcPct val="100000"/>
              </a:lnSpc>
              <a:spcBef>
                <a:spcPts val="0"/>
              </a:spcBef>
              <a:spcAft>
                <a:spcPts val="0"/>
              </a:spcAft>
              <a:buClr>
                <a:schemeClr val="dk1"/>
              </a:buClr>
              <a:buSzPts val="2400"/>
              <a:buNone/>
            </a:pPr>
            <a:r>
              <a:rPr lang="fr-FR" dirty="0" smtClean="0"/>
              <a:t>Léonard </a:t>
            </a:r>
            <a:r>
              <a:rPr lang="fr-FR" dirty="0" err="1" smtClean="0"/>
              <a:t>Sevestre</a:t>
            </a:r>
            <a:endParaRPr lang="fr-FR" dirty="0" smtClean="0"/>
          </a:p>
        </p:txBody>
      </p:sp>
      <p:sp>
        <p:nvSpPr>
          <p:cNvPr id="100" name="Google Shape;100;p1"/>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a:t>
            </a:fld>
            <a:endParaRPr/>
          </a:p>
        </p:txBody>
      </p:sp>
      <p:sp>
        <p:nvSpPr>
          <p:cNvPr id="102" name="Google Shape;102;p1"/>
          <p:cNvSpPr txBox="1"/>
          <p:nvPr/>
        </p:nvSpPr>
        <p:spPr>
          <a:xfrm>
            <a:off x="10901853" y="814587"/>
            <a:ext cx="1576553" cy="3079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1" b="0" i="0" u="none" strike="noStrike" cap="none">
                <a:solidFill>
                  <a:srgbClr val="000000"/>
                </a:solidFill>
                <a:latin typeface="Calibri"/>
                <a:ea typeface="Calibri"/>
                <a:cs typeface="Calibri"/>
                <a:sym typeface="Calibri"/>
              </a:rPr>
              <a:t>CC BY NC SA </a:t>
            </a:r>
            <a:endParaRPr sz="1401">
              <a:solidFill>
                <a:schemeClr val="dk1"/>
              </a:solidFill>
              <a:latin typeface="Calibri"/>
              <a:ea typeface="Calibri"/>
              <a:cs typeface="Calibri"/>
              <a:sym typeface="Calibri"/>
            </a:endParaRPr>
          </a:p>
        </p:txBody>
      </p:sp>
      <p:sp>
        <p:nvSpPr>
          <p:cNvPr id="103" name="Google Shape;103;p1"/>
          <p:cNvSpPr txBox="1">
            <a:spLocks noGrp="1"/>
          </p:cNvSpPr>
          <p:nvPr>
            <p:ph type="ftr" idx="11"/>
          </p:nvPr>
        </p:nvSpPr>
        <p:spPr>
          <a:xfrm>
            <a:off x="6789128" y="6400800"/>
            <a:ext cx="1742644" cy="433552"/>
          </a:xfrm>
          <a:prstGeom prst="rect">
            <a:avLst/>
          </a:prstGeom>
          <a:noFill/>
          <a:ln>
            <a:noFill/>
          </a:ln>
        </p:spPr>
        <p:txBody>
          <a:bodyPr spcFirstLastPara="1" wrap="square" lIns="91425" tIns="45700" rIns="91425" bIns="45700" anchor="ctr" anchorCtr="0">
            <a:noAutofit/>
          </a:bodyPr>
          <a:lstStyle/>
          <a:p>
            <a:pPr marL="0" lvl="0" indent="0" algn="l" rtl="0">
              <a:lnSpc>
                <a:spcPct val="66666"/>
              </a:lnSpc>
              <a:spcBef>
                <a:spcPts val="0"/>
              </a:spcBef>
              <a:spcAft>
                <a:spcPts val="0"/>
              </a:spcAft>
              <a:buNone/>
            </a:pPr>
            <a:r>
              <a:rPr lang="fr-FR" sz="1200" b="1" i="0" u="none" strike="noStrike" cap="none">
                <a:solidFill>
                  <a:schemeClr val="dk1"/>
                </a:solidFill>
                <a:latin typeface="Calibri"/>
                <a:ea typeface="Calibri"/>
                <a:cs typeface="Calibri"/>
                <a:sym typeface="Calibri"/>
              </a:rPr>
              <a:t>ÉCONOMIE ET GESTION</a:t>
            </a:r>
            <a:endParaRPr/>
          </a:p>
          <a:p>
            <a:pPr marL="0" lvl="0" indent="0" algn="l" rtl="0">
              <a:lnSpc>
                <a:spcPct val="66666"/>
              </a:lnSpc>
              <a:spcBef>
                <a:spcPts val="0"/>
              </a:spcBef>
              <a:spcAft>
                <a:spcPts val="0"/>
              </a:spcAft>
              <a:buNone/>
            </a:pPr>
            <a:r>
              <a:rPr lang="fr-FR" sz="1200" b="0" i="0" u="none" strike="noStrike" cap="none">
                <a:solidFill>
                  <a:schemeClr val="dk1"/>
                </a:solidFill>
                <a:latin typeface="Calibri"/>
                <a:ea typeface="Calibri"/>
                <a:cs typeface="Calibri"/>
                <a:sym typeface="Calibri"/>
              </a:rPr>
              <a:t>Des ressources</a:t>
            </a:r>
            <a:br>
              <a:rPr lang="fr-FR" sz="1200" b="0" i="0" u="none" strike="noStrike" cap="none">
                <a:solidFill>
                  <a:schemeClr val="dk1"/>
                </a:solidFill>
                <a:latin typeface="Calibri"/>
                <a:ea typeface="Calibri"/>
                <a:cs typeface="Calibri"/>
                <a:sym typeface="Calibri"/>
              </a:rPr>
            </a:br>
            <a:r>
              <a:rPr lang="fr-FR" sz="1200" b="0" i="0" u="none" strike="noStrike" cap="none">
                <a:solidFill>
                  <a:schemeClr val="dk1"/>
                </a:solidFill>
                <a:latin typeface="Calibri"/>
                <a:ea typeface="Calibri"/>
                <a:cs typeface="Calibri"/>
                <a:sym typeface="Calibri"/>
              </a:rPr>
              <a:t>pour vous</a:t>
            </a:r>
            <a:br>
              <a:rPr lang="fr-FR" sz="1200" b="0" i="0" u="none" strike="noStrike" cap="none">
                <a:solidFill>
                  <a:schemeClr val="dk1"/>
                </a:solidFill>
                <a:latin typeface="Calibri"/>
                <a:ea typeface="Calibri"/>
                <a:cs typeface="Calibri"/>
                <a:sym typeface="Calibri"/>
              </a:rPr>
            </a:br>
            <a:r>
              <a:rPr lang="fr-FR" sz="1200" b="0" i="0" u="none" strike="noStrike" cap="none">
                <a:solidFill>
                  <a:schemeClr val="dk1"/>
                </a:solidFill>
                <a:latin typeface="Calibri"/>
                <a:ea typeface="Calibri"/>
                <a:cs typeface="Calibri"/>
                <a:sym typeface="Calibri"/>
              </a:rPr>
              <a:t>et avec vous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2147819" y="-10489"/>
            <a:ext cx="8779261" cy="1325563"/>
          </a:xfrm>
          <a:prstGeom prst="rect">
            <a:avLst/>
          </a:prstGeom>
          <a:noFill/>
          <a:ln>
            <a:noFill/>
          </a:ln>
        </p:spPr>
        <p:txBody>
          <a:bodyPr spcFirstLastPara="1" wrap="square" lIns="91425" tIns="45700" rIns="91425" bIns="45700" anchor="ctr" anchorCtr="0">
            <a:normAutofit/>
          </a:bodyPr>
          <a:lstStyle/>
          <a:p>
            <a:pPr lvl="0"/>
            <a:r>
              <a:rPr lang="fr-FR" dirty="0"/>
              <a:t>ÉVALUATION </a:t>
            </a:r>
            <a:r>
              <a:rPr lang="fr-FR" dirty="0" smtClean="0"/>
              <a:t>– FOCUS PROFIL DE CANDIDAT</a:t>
            </a:r>
            <a:endParaRPr dirty="0"/>
          </a:p>
        </p:txBody>
      </p:sp>
      <p:sp>
        <p:nvSpPr>
          <p:cNvPr id="167" name="Google Shape;167;p6"/>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10</a:t>
            </a:fld>
            <a:endParaRPr/>
          </a:p>
        </p:txBody>
      </p:sp>
      <p:sp>
        <p:nvSpPr>
          <p:cNvPr id="4" name="ZoneTexte 3"/>
          <p:cNvSpPr txBox="1"/>
          <p:nvPr/>
        </p:nvSpPr>
        <p:spPr>
          <a:xfrm>
            <a:off x="146304" y="1399032"/>
            <a:ext cx="7845552" cy="523220"/>
          </a:xfrm>
          <a:prstGeom prst="rect">
            <a:avLst/>
          </a:prstGeom>
          <a:noFill/>
        </p:spPr>
        <p:txBody>
          <a:bodyPr wrap="square" rtlCol="0">
            <a:spAutoFit/>
          </a:bodyPr>
          <a:lstStyle/>
          <a:p>
            <a:r>
              <a:rPr lang="fr-FR" sz="2800" dirty="0" smtClean="0"/>
              <a:t>Exemple de profil de candidat</a:t>
            </a:r>
            <a:endParaRPr lang="fr-FR" sz="2800" dirty="0"/>
          </a:p>
        </p:txBody>
      </p:sp>
      <p:graphicFrame>
        <p:nvGraphicFramePr>
          <p:cNvPr id="5" name="Tableau 4"/>
          <p:cNvGraphicFramePr>
            <a:graphicFrameLocks noGrp="1"/>
          </p:cNvGraphicFramePr>
          <p:nvPr>
            <p:extLst>
              <p:ext uri="{D42A27DB-BD31-4B8C-83A1-F6EECF244321}">
                <p14:modId xmlns:p14="http://schemas.microsoft.com/office/powerpoint/2010/main" val="4260389491"/>
              </p:ext>
            </p:extLst>
          </p:nvPr>
        </p:nvGraphicFramePr>
        <p:xfrm>
          <a:off x="219456" y="2043684"/>
          <a:ext cx="11649457" cy="4312667"/>
        </p:xfrm>
        <a:graphic>
          <a:graphicData uri="http://schemas.openxmlformats.org/drawingml/2006/table">
            <a:tbl>
              <a:tblPr firstRow="1" firstCol="1" bandRow="1">
                <a:tableStyleId>{7E5D857F-57EB-4AEE-9F0F-020D8326FD62}</a:tableStyleId>
              </a:tblPr>
              <a:tblGrid>
                <a:gridCol w="2329377">
                  <a:extLst>
                    <a:ext uri="{9D8B030D-6E8A-4147-A177-3AD203B41FA5}">
                      <a16:colId xmlns:a16="http://schemas.microsoft.com/office/drawing/2014/main" val="3907238594"/>
                    </a:ext>
                  </a:extLst>
                </a:gridCol>
                <a:gridCol w="2329377">
                  <a:extLst>
                    <a:ext uri="{9D8B030D-6E8A-4147-A177-3AD203B41FA5}">
                      <a16:colId xmlns:a16="http://schemas.microsoft.com/office/drawing/2014/main" val="2715833841"/>
                    </a:ext>
                  </a:extLst>
                </a:gridCol>
                <a:gridCol w="2329377">
                  <a:extLst>
                    <a:ext uri="{9D8B030D-6E8A-4147-A177-3AD203B41FA5}">
                      <a16:colId xmlns:a16="http://schemas.microsoft.com/office/drawing/2014/main" val="458075012"/>
                    </a:ext>
                  </a:extLst>
                </a:gridCol>
                <a:gridCol w="2330663">
                  <a:extLst>
                    <a:ext uri="{9D8B030D-6E8A-4147-A177-3AD203B41FA5}">
                      <a16:colId xmlns:a16="http://schemas.microsoft.com/office/drawing/2014/main" val="2523644109"/>
                    </a:ext>
                  </a:extLst>
                </a:gridCol>
                <a:gridCol w="2330663">
                  <a:extLst>
                    <a:ext uri="{9D8B030D-6E8A-4147-A177-3AD203B41FA5}">
                      <a16:colId xmlns:a16="http://schemas.microsoft.com/office/drawing/2014/main" val="447039700"/>
                    </a:ext>
                  </a:extLst>
                </a:gridCol>
              </a:tblGrid>
              <a:tr h="331744">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Très insuffisant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Insuffisant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Satisfaisant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Très satisfaisant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910999"/>
                  </a:ext>
                </a:extLst>
              </a:tr>
              <a:tr h="663487">
                <a:tc>
                  <a:txBody>
                    <a:bodyPr/>
                    <a:lstStyle/>
                    <a:p>
                      <a:pPr>
                        <a:lnSpc>
                          <a:spcPct val="107000"/>
                        </a:lnSpc>
                        <a:spcAft>
                          <a:spcPts val="0"/>
                        </a:spcAft>
                      </a:pPr>
                      <a:r>
                        <a:rPr lang="fr-FR" sz="2000" dirty="0">
                          <a:effectLst/>
                        </a:rPr>
                        <a:t>Qualité orale de l’expression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r>
                        <a:rPr lang="fr-FR" sz="2000" dirty="0" smtClean="0">
                          <a:effectLst/>
                        </a:rPr>
                        <a:t>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1481387"/>
                  </a:ext>
                </a:extLst>
              </a:tr>
              <a:tr h="995231">
                <a:tc>
                  <a:txBody>
                    <a:bodyPr/>
                    <a:lstStyle/>
                    <a:p>
                      <a:pPr>
                        <a:lnSpc>
                          <a:spcPct val="107000"/>
                        </a:lnSpc>
                        <a:spcAft>
                          <a:spcPts val="0"/>
                        </a:spcAft>
                      </a:pPr>
                      <a:r>
                        <a:rPr lang="fr-FR" sz="2000" dirty="0">
                          <a:effectLst/>
                        </a:rPr>
                        <a:t>Qualité </a:t>
                      </a:r>
                      <a:r>
                        <a:rPr lang="fr-FR" sz="2000" dirty="0" smtClean="0">
                          <a:effectLst/>
                        </a:rPr>
                        <a:t>de </a:t>
                      </a:r>
                      <a:r>
                        <a:rPr lang="fr-FR" sz="2000" dirty="0">
                          <a:effectLst/>
                        </a:rPr>
                        <a:t>la prise de parole en continu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7818375"/>
                  </a:ext>
                </a:extLst>
              </a:tr>
              <a:tr h="663487">
                <a:tc>
                  <a:txBody>
                    <a:bodyPr/>
                    <a:lstStyle/>
                    <a:p>
                      <a:pPr>
                        <a:lnSpc>
                          <a:spcPct val="107000"/>
                        </a:lnSpc>
                        <a:spcAft>
                          <a:spcPts val="0"/>
                        </a:spcAft>
                      </a:pPr>
                      <a:r>
                        <a:rPr lang="fr-FR" sz="2000" dirty="0">
                          <a:effectLst/>
                        </a:rPr>
                        <a:t>Qualité des connaissances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9865274"/>
                  </a:ext>
                </a:extLst>
              </a:tr>
              <a:tr h="663487">
                <a:tc>
                  <a:txBody>
                    <a:bodyPr/>
                    <a:lstStyle/>
                    <a:p>
                      <a:pPr>
                        <a:lnSpc>
                          <a:spcPct val="107000"/>
                        </a:lnSpc>
                        <a:spcAft>
                          <a:spcPts val="0"/>
                        </a:spcAft>
                      </a:pPr>
                      <a:r>
                        <a:rPr lang="fr-FR" sz="2000" dirty="0">
                          <a:effectLst/>
                        </a:rPr>
                        <a:t>Qualité de l’interaction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1469716"/>
                  </a:ext>
                </a:extLst>
              </a:tr>
              <a:tr h="995231">
                <a:tc>
                  <a:txBody>
                    <a:bodyPr/>
                    <a:lstStyle/>
                    <a:p>
                      <a:pPr>
                        <a:lnSpc>
                          <a:spcPct val="107000"/>
                        </a:lnSpc>
                        <a:spcAft>
                          <a:spcPts val="0"/>
                        </a:spcAft>
                      </a:pPr>
                      <a:r>
                        <a:rPr lang="fr-FR" sz="2000" dirty="0">
                          <a:effectLst/>
                        </a:rPr>
                        <a:t>Qualité et construction de l’argumentation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smtClean="0">
                          <a:effectLst/>
                        </a:rPr>
                        <a:t>(</a:t>
                      </a:r>
                      <a:r>
                        <a:rPr lang="fr-FR" sz="2000" dirty="0">
                          <a:effectLst/>
                        </a:rPr>
                        <a:t> </a:t>
                      </a:r>
                      <a:r>
                        <a:rPr lang="fr-FR" sz="2000" dirty="0" smtClean="0">
                          <a:effectLst/>
                        </a:rPr>
                        <a:t>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smtClean="0">
                          <a:effectLst/>
                        </a:rPr>
                        <a:t>(X)</a:t>
                      </a: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2858766"/>
                  </a:ext>
                </a:extLst>
              </a:tr>
            </a:tbl>
          </a:graphicData>
        </a:graphic>
      </p:graphicFrame>
    </p:spTree>
    <p:extLst>
      <p:ext uri="{BB962C8B-B14F-4D97-AF65-F5344CB8AC3E}">
        <p14:creationId xmlns:p14="http://schemas.microsoft.com/office/powerpoint/2010/main" val="345387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4032" y="-195214"/>
            <a:ext cx="10138775" cy="1325563"/>
          </a:xfrm>
        </p:spPr>
        <p:txBody>
          <a:bodyPr/>
          <a:lstStyle/>
          <a:p>
            <a:r>
              <a:rPr lang="fr-FR" dirty="0" smtClean="0"/>
              <a:t>POINTS DE VIGILANCE</a:t>
            </a:r>
            <a:endParaRPr lang="fr-FR"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11</a:t>
            </a:fld>
            <a:endParaRPr lang="fr-FR"/>
          </a:p>
        </p:txBody>
      </p:sp>
      <p:sp>
        <p:nvSpPr>
          <p:cNvPr id="8" name="ZoneTexte 7"/>
          <p:cNvSpPr txBox="1"/>
          <p:nvPr/>
        </p:nvSpPr>
        <p:spPr>
          <a:xfrm>
            <a:off x="200722" y="1314604"/>
            <a:ext cx="10474342" cy="1369606"/>
          </a:xfrm>
          <a:prstGeom prst="rect">
            <a:avLst/>
          </a:prstGeom>
          <a:noFill/>
        </p:spPr>
        <p:txBody>
          <a:bodyPr wrap="none" rtlCol="0">
            <a:spAutoFit/>
          </a:bodyPr>
          <a:lstStyle/>
          <a:p>
            <a:r>
              <a:rPr lang="fr-FR" sz="3000" dirty="0" smtClean="0"/>
              <a:t>Remise en cause des questions proposées par le candidat ?</a:t>
            </a:r>
          </a:p>
          <a:p>
            <a:endParaRPr lang="fr-FR" sz="2500" dirty="0"/>
          </a:p>
          <a:p>
            <a:endParaRPr lang="fr-FR" dirty="0" smtClean="0"/>
          </a:p>
          <a:p>
            <a:endParaRPr lang="fr-FR" dirty="0"/>
          </a:p>
        </p:txBody>
      </p:sp>
      <p:graphicFrame>
        <p:nvGraphicFramePr>
          <p:cNvPr id="9" name="Objet 8"/>
          <p:cNvGraphicFramePr>
            <a:graphicFrameLocks noChangeAspect="1"/>
          </p:cNvGraphicFramePr>
          <p:nvPr>
            <p:extLst>
              <p:ext uri="{D42A27DB-BD31-4B8C-83A1-F6EECF244321}">
                <p14:modId xmlns:p14="http://schemas.microsoft.com/office/powerpoint/2010/main" val="1132875635"/>
              </p:ext>
            </p:extLst>
          </p:nvPr>
        </p:nvGraphicFramePr>
        <p:xfrm>
          <a:off x="92075" y="92075"/>
          <a:ext cx="514350" cy="527050"/>
        </p:xfrm>
        <a:graphic>
          <a:graphicData uri="http://schemas.openxmlformats.org/presentationml/2006/ole">
            <mc:AlternateContent xmlns:mc="http://schemas.openxmlformats.org/markup-compatibility/2006">
              <mc:Choice xmlns:v="urn:schemas-microsoft-com:vml" Requires="v">
                <p:oleObj spid="_x0000_s1049" name="Objet d’environnement du Gestionnaire de liaisons" showAsIcon="1" r:id="rId4" imgW="514311" imgH="527027" progId="Package">
                  <p:embed/>
                </p:oleObj>
              </mc:Choice>
              <mc:Fallback>
                <p:oleObj name="Objet d’environnement du Gestionnaire de liaisons" showAsIcon="1" r:id="rId4" imgW="514311" imgH="527027" progId="Package">
                  <p:embed/>
                  <p:pic>
                    <p:nvPicPr>
                      <p:cNvPr id="0" name=""/>
                      <p:cNvPicPr/>
                      <p:nvPr/>
                    </p:nvPicPr>
                    <p:blipFill>
                      <a:blip r:embed="rId5"/>
                      <a:stretch>
                        <a:fillRect/>
                      </a:stretch>
                    </p:blipFill>
                    <p:spPr>
                      <a:xfrm>
                        <a:off x="92075" y="92075"/>
                        <a:ext cx="514350" cy="527050"/>
                      </a:xfrm>
                      <a:prstGeom prst="rect">
                        <a:avLst/>
                      </a:prstGeom>
                    </p:spPr>
                  </p:pic>
                </p:oleObj>
              </mc:Fallback>
            </mc:AlternateContent>
          </a:graphicData>
        </a:graphic>
      </p:graphicFrame>
      <p:pic>
        <p:nvPicPr>
          <p:cNvPr id="10" name="Image 9"/>
          <p:cNvPicPr>
            <a:picLocks noChangeAspect="1"/>
          </p:cNvPicPr>
          <p:nvPr/>
        </p:nvPicPr>
        <p:blipFill>
          <a:blip r:embed="rId6"/>
          <a:stretch>
            <a:fillRect/>
          </a:stretch>
        </p:blipFill>
        <p:spPr>
          <a:xfrm>
            <a:off x="1372079" y="2684210"/>
            <a:ext cx="2444876" cy="2292468"/>
          </a:xfrm>
          <a:prstGeom prst="rect">
            <a:avLst/>
          </a:prstGeom>
        </p:spPr>
      </p:pic>
      <p:sp>
        <p:nvSpPr>
          <p:cNvPr id="11" name="ZoneTexte 10"/>
          <p:cNvSpPr txBox="1"/>
          <p:nvPr/>
        </p:nvSpPr>
        <p:spPr>
          <a:xfrm>
            <a:off x="4453162" y="2081357"/>
            <a:ext cx="7393259" cy="2862322"/>
          </a:xfrm>
          <a:prstGeom prst="rect">
            <a:avLst/>
          </a:prstGeom>
          <a:noFill/>
        </p:spPr>
        <p:txBody>
          <a:bodyPr wrap="square" rtlCol="0">
            <a:spAutoFit/>
          </a:bodyPr>
          <a:lstStyle/>
          <a:p>
            <a:r>
              <a:rPr lang="fr-FR" sz="3000" dirty="0" smtClean="0"/>
              <a:t>Question non évaluée =&gt; aucune remise en cause </a:t>
            </a:r>
            <a:r>
              <a:rPr lang="fr-FR" sz="3000" dirty="0" smtClean="0"/>
              <a:t>de </a:t>
            </a:r>
            <a:r>
              <a:rPr lang="fr-FR" sz="3000" dirty="0" smtClean="0"/>
              <a:t>la question </a:t>
            </a:r>
            <a:r>
              <a:rPr lang="fr-FR" sz="3000" dirty="0" smtClean="0"/>
              <a:t>par </a:t>
            </a:r>
            <a:r>
              <a:rPr lang="fr-FR" sz="3000" dirty="0" smtClean="0"/>
              <a:t>le jury</a:t>
            </a:r>
          </a:p>
          <a:p>
            <a:endParaRPr lang="fr-FR" sz="3000" dirty="0" smtClean="0"/>
          </a:p>
          <a:p>
            <a:r>
              <a:rPr lang="fr-FR" sz="3000" dirty="0" smtClean="0"/>
              <a:t>Ce qui est important =&gt; traitement de la question par le candidat</a:t>
            </a:r>
          </a:p>
          <a:p>
            <a:endParaRPr lang="fr-FR" sz="3000" dirty="0" smtClean="0"/>
          </a:p>
        </p:txBody>
      </p:sp>
    </p:spTree>
    <p:extLst>
      <p:ext uri="{BB962C8B-B14F-4D97-AF65-F5344CB8AC3E}">
        <p14:creationId xmlns:p14="http://schemas.microsoft.com/office/powerpoint/2010/main" val="269621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4032" y="-195214"/>
            <a:ext cx="10138775" cy="1325563"/>
          </a:xfrm>
        </p:spPr>
        <p:txBody>
          <a:bodyPr/>
          <a:lstStyle/>
          <a:p>
            <a:r>
              <a:rPr lang="fr-FR" dirty="0" smtClean="0"/>
              <a:t>POINTS DE VIGILANCE</a:t>
            </a:r>
            <a:endParaRPr lang="fr-FR"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12</a:t>
            </a:fld>
            <a:endParaRPr lang="fr-FR"/>
          </a:p>
        </p:txBody>
      </p:sp>
      <p:sp>
        <p:nvSpPr>
          <p:cNvPr id="8" name="ZoneTexte 7"/>
          <p:cNvSpPr txBox="1"/>
          <p:nvPr/>
        </p:nvSpPr>
        <p:spPr>
          <a:xfrm>
            <a:off x="200722" y="1314604"/>
            <a:ext cx="11340790" cy="1831271"/>
          </a:xfrm>
          <a:prstGeom prst="rect">
            <a:avLst/>
          </a:prstGeom>
          <a:noFill/>
        </p:spPr>
        <p:txBody>
          <a:bodyPr wrap="square" rtlCol="0">
            <a:spAutoFit/>
          </a:bodyPr>
          <a:lstStyle/>
          <a:p>
            <a:r>
              <a:rPr lang="fr-FR" sz="3000" dirty="0" smtClean="0"/>
              <a:t>Si une seule question ou aucune </a:t>
            </a:r>
            <a:r>
              <a:rPr lang="fr-FR" sz="3000" dirty="0" smtClean="0"/>
              <a:t>question </a:t>
            </a:r>
            <a:r>
              <a:rPr lang="fr-FR" sz="3000" dirty="0" smtClean="0"/>
              <a:t>inscrite sur le document réglementaire ?</a:t>
            </a:r>
          </a:p>
          <a:p>
            <a:endParaRPr lang="fr-FR" sz="2500" dirty="0"/>
          </a:p>
          <a:p>
            <a:endParaRPr lang="fr-FR" dirty="0" smtClean="0"/>
          </a:p>
          <a:p>
            <a:endParaRPr lang="fr-FR" dirty="0"/>
          </a:p>
        </p:txBody>
      </p:sp>
      <p:graphicFrame>
        <p:nvGraphicFramePr>
          <p:cNvPr id="9" name="Objet 8"/>
          <p:cNvGraphicFramePr>
            <a:graphicFrameLocks noChangeAspect="1"/>
          </p:cNvGraphicFramePr>
          <p:nvPr>
            <p:extLst>
              <p:ext uri="{D42A27DB-BD31-4B8C-83A1-F6EECF244321}">
                <p14:modId xmlns:p14="http://schemas.microsoft.com/office/powerpoint/2010/main" val="247725088"/>
              </p:ext>
            </p:extLst>
          </p:nvPr>
        </p:nvGraphicFramePr>
        <p:xfrm>
          <a:off x="92075" y="92075"/>
          <a:ext cx="514350" cy="527050"/>
        </p:xfrm>
        <a:graphic>
          <a:graphicData uri="http://schemas.openxmlformats.org/presentationml/2006/ole">
            <mc:AlternateContent xmlns:mc="http://schemas.openxmlformats.org/markup-compatibility/2006">
              <mc:Choice xmlns:v="urn:schemas-microsoft-com:vml" Requires="v">
                <p:oleObj spid="_x0000_s2074" name="Objet d’environnement du Gestionnaire de liaisons" showAsIcon="1" r:id="rId4" imgW="514311" imgH="527027" progId="Package">
                  <p:embed/>
                </p:oleObj>
              </mc:Choice>
              <mc:Fallback>
                <p:oleObj name="Objet d’environnement du Gestionnaire de liaisons" showAsIcon="1" r:id="rId4" imgW="514311" imgH="527027" progId="Package">
                  <p:embed/>
                  <p:pic>
                    <p:nvPicPr>
                      <p:cNvPr id="9" name="Objet 8"/>
                      <p:cNvPicPr/>
                      <p:nvPr/>
                    </p:nvPicPr>
                    <p:blipFill>
                      <a:blip r:embed="rId5"/>
                      <a:stretch>
                        <a:fillRect/>
                      </a:stretch>
                    </p:blipFill>
                    <p:spPr>
                      <a:xfrm>
                        <a:off x="92075" y="92075"/>
                        <a:ext cx="514350" cy="527050"/>
                      </a:xfrm>
                      <a:prstGeom prst="rect">
                        <a:avLst/>
                      </a:prstGeom>
                    </p:spPr>
                  </p:pic>
                </p:oleObj>
              </mc:Fallback>
            </mc:AlternateContent>
          </a:graphicData>
        </a:graphic>
      </p:graphicFrame>
      <p:sp>
        <p:nvSpPr>
          <p:cNvPr id="11" name="ZoneTexte 10"/>
          <p:cNvSpPr txBox="1"/>
          <p:nvPr/>
        </p:nvSpPr>
        <p:spPr>
          <a:xfrm>
            <a:off x="4270918" y="2520175"/>
            <a:ext cx="7716644" cy="3785652"/>
          </a:xfrm>
          <a:prstGeom prst="rect">
            <a:avLst/>
          </a:prstGeom>
          <a:noFill/>
        </p:spPr>
        <p:txBody>
          <a:bodyPr wrap="square" rtlCol="0">
            <a:spAutoFit/>
          </a:bodyPr>
          <a:lstStyle/>
          <a:p>
            <a:r>
              <a:rPr lang="fr-FR" sz="3000" dirty="0" smtClean="0"/>
              <a:t>Informer le coordonnateur =&gt; information du chef de centre dans un premier temps </a:t>
            </a:r>
          </a:p>
          <a:p>
            <a:endParaRPr lang="fr-FR" sz="3000" dirty="0"/>
          </a:p>
          <a:p>
            <a:r>
              <a:rPr lang="fr-FR" sz="3000" dirty="0" smtClean="0"/>
              <a:t>Suivre la procédure donnée par le chef de centre (procès verbal et passation ne peut avoir lieu)</a:t>
            </a:r>
          </a:p>
          <a:p>
            <a:endParaRPr lang="fr-FR" sz="3000" dirty="0"/>
          </a:p>
          <a:p>
            <a:endParaRPr lang="fr-FR" sz="3000" dirty="0" smtClean="0"/>
          </a:p>
        </p:txBody>
      </p:sp>
      <p:pic>
        <p:nvPicPr>
          <p:cNvPr id="4" name="Image 3"/>
          <p:cNvPicPr>
            <a:picLocks noChangeAspect="1"/>
          </p:cNvPicPr>
          <p:nvPr/>
        </p:nvPicPr>
        <p:blipFill>
          <a:blip r:embed="rId6"/>
          <a:stretch>
            <a:fillRect/>
          </a:stretch>
        </p:blipFill>
        <p:spPr>
          <a:xfrm>
            <a:off x="1410661" y="2908402"/>
            <a:ext cx="2313845" cy="2749292"/>
          </a:xfrm>
          <a:prstGeom prst="rect">
            <a:avLst/>
          </a:prstGeom>
        </p:spPr>
      </p:pic>
    </p:spTree>
    <p:extLst>
      <p:ext uri="{BB962C8B-B14F-4D97-AF65-F5344CB8AC3E}">
        <p14:creationId xmlns:p14="http://schemas.microsoft.com/office/powerpoint/2010/main" val="241372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4032" y="-195214"/>
            <a:ext cx="10138775" cy="1325563"/>
          </a:xfrm>
        </p:spPr>
        <p:txBody>
          <a:bodyPr/>
          <a:lstStyle/>
          <a:p>
            <a:r>
              <a:rPr lang="fr-FR" dirty="0" smtClean="0"/>
              <a:t>POINTS DE VIGILANCE</a:t>
            </a:r>
            <a:endParaRPr lang="fr-FR"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13</a:t>
            </a:fld>
            <a:endParaRPr lang="fr-FR"/>
          </a:p>
        </p:txBody>
      </p:sp>
      <p:sp>
        <p:nvSpPr>
          <p:cNvPr id="8" name="ZoneTexte 7"/>
          <p:cNvSpPr txBox="1"/>
          <p:nvPr/>
        </p:nvSpPr>
        <p:spPr>
          <a:xfrm>
            <a:off x="825189" y="966659"/>
            <a:ext cx="8954429" cy="553998"/>
          </a:xfrm>
          <a:prstGeom prst="rect">
            <a:avLst/>
          </a:prstGeom>
          <a:noFill/>
        </p:spPr>
        <p:txBody>
          <a:bodyPr wrap="square" rtlCol="0">
            <a:spAutoFit/>
          </a:bodyPr>
          <a:lstStyle/>
          <a:p>
            <a:r>
              <a:rPr lang="fr-FR" sz="3000" dirty="0" smtClean="0"/>
              <a:t>Quelles sont les principales règles déontologiques ?</a:t>
            </a:r>
          </a:p>
        </p:txBody>
      </p:sp>
      <p:graphicFrame>
        <p:nvGraphicFramePr>
          <p:cNvPr id="9" name="Objet 8"/>
          <p:cNvGraphicFramePr>
            <a:graphicFrameLocks noChangeAspect="1"/>
          </p:cNvGraphicFramePr>
          <p:nvPr>
            <p:extLst>
              <p:ext uri="{D42A27DB-BD31-4B8C-83A1-F6EECF244321}">
                <p14:modId xmlns:p14="http://schemas.microsoft.com/office/powerpoint/2010/main" val="247725088"/>
              </p:ext>
            </p:extLst>
          </p:nvPr>
        </p:nvGraphicFramePr>
        <p:xfrm>
          <a:off x="92075" y="92075"/>
          <a:ext cx="514350" cy="527050"/>
        </p:xfrm>
        <a:graphic>
          <a:graphicData uri="http://schemas.openxmlformats.org/presentationml/2006/ole">
            <mc:AlternateContent xmlns:mc="http://schemas.openxmlformats.org/markup-compatibility/2006">
              <mc:Choice xmlns:v="urn:schemas-microsoft-com:vml" Requires="v">
                <p:oleObj spid="_x0000_s4121" name="Objet d’environnement du Gestionnaire de liaisons" showAsIcon="1" r:id="rId4" imgW="514311" imgH="527027" progId="Package">
                  <p:embed/>
                </p:oleObj>
              </mc:Choice>
              <mc:Fallback>
                <p:oleObj name="Objet d’environnement du Gestionnaire de liaisons" showAsIcon="1" r:id="rId4" imgW="514311" imgH="527027" progId="Package">
                  <p:embed/>
                  <p:pic>
                    <p:nvPicPr>
                      <p:cNvPr id="9" name="Objet 8"/>
                      <p:cNvPicPr/>
                      <p:nvPr/>
                    </p:nvPicPr>
                    <p:blipFill>
                      <a:blip r:embed="rId5"/>
                      <a:stretch>
                        <a:fillRect/>
                      </a:stretch>
                    </p:blipFill>
                    <p:spPr>
                      <a:xfrm>
                        <a:off x="92075" y="92075"/>
                        <a:ext cx="514350" cy="527050"/>
                      </a:xfrm>
                      <a:prstGeom prst="rect">
                        <a:avLst/>
                      </a:prstGeom>
                    </p:spPr>
                  </p:pic>
                </p:oleObj>
              </mc:Fallback>
            </mc:AlternateContent>
          </a:graphicData>
        </a:graphic>
      </p:graphicFrame>
      <p:pic>
        <p:nvPicPr>
          <p:cNvPr id="4" name="Image 3"/>
          <p:cNvPicPr>
            <a:picLocks noChangeAspect="1"/>
          </p:cNvPicPr>
          <p:nvPr/>
        </p:nvPicPr>
        <p:blipFill>
          <a:blip r:embed="rId6"/>
          <a:stretch>
            <a:fillRect/>
          </a:stretch>
        </p:blipFill>
        <p:spPr>
          <a:xfrm>
            <a:off x="349250" y="2581208"/>
            <a:ext cx="3676839" cy="2609984"/>
          </a:xfrm>
          <a:prstGeom prst="rect">
            <a:avLst/>
          </a:prstGeom>
        </p:spPr>
      </p:pic>
      <p:sp>
        <p:nvSpPr>
          <p:cNvPr id="6" name="ZoneTexte 5"/>
          <p:cNvSpPr txBox="1"/>
          <p:nvPr/>
        </p:nvSpPr>
        <p:spPr>
          <a:xfrm>
            <a:off x="4237464" y="1728529"/>
            <a:ext cx="7954535" cy="4401205"/>
          </a:xfrm>
          <a:prstGeom prst="rect">
            <a:avLst/>
          </a:prstGeom>
          <a:noFill/>
        </p:spPr>
        <p:txBody>
          <a:bodyPr wrap="square" rtlCol="0">
            <a:spAutoFit/>
          </a:bodyPr>
          <a:lstStyle/>
          <a:p>
            <a:r>
              <a:rPr lang="fr-FR" sz="2000" dirty="0" smtClean="0"/>
              <a:t>Pas de préparation des questions à l’avance =&gt; porte sur l’exposé du candidat.</a:t>
            </a:r>
          </a:p>
          <a:p>
            <a:endParaRPr lang="fr-FR" sz="2000" dirty="0"/>
          </a:p>
          <a:p>
            <a:r>
              <a:rPr lang="fr-FR" sz="2000" dirty="0" smtClean="0"/>
              <a:t>Le jury travaille en collaboration et participe aux différentes réunions prévues (entente, harmonisation…)</a:t>
            </a:r>
          </a:p>
          <a:p>
            <a:endParaRPr lang="fr-FR" sz="2000" dirty="0"/>
          </a:p>
          <a:p>
            <a:r>
              <a:rPr lang="fr-FR" sz="2000" dirty="0" smtClean="0"/>
              <a:t>Bienveillance =&gt; reformulation des questions, pas d’insistance forcée si non compréhension, écoute, attitude corporelle positive.</a:t>
            </a:r>
          </a:p>
          <a:p>
            <a:endParaRPr lang="fr-FR" sz="2000" dirty="0"/>
          </a:p>
          <a:p>
            <a:r>
              <a:rPr lang="fr-FR" sz="2000" dirty="0" smtClean="0"/>
              <a:t>Ne rien dire et ne rien laisser paraître par rapport à la prestation du candidat</a:t>
            </a:r>
          </a:p>
          <a:p>
            <a:endParaRPr lang="fr-FR" sz="2000" dirty="0"/>
          </a:p>
          <a:p>
            <a:r>
              <a:rPr lang="fr-FR" sz="2000" dirty="0" smtClean="0"/>
              <a:t>Pour toute problématique particulière s’adresser au chef de centre immédiatement =&gt; respect des consignes données par celui-ci</a:t>
            </a:r>
            <a:endParaRPr lang="fr-FR" sz="2000" dirty="0"/>
          </a:p>
        </p:txBody>
      </p:sp>
    </p:spTree>
    <p:extLst>
      <p:ext uri="{BB962C8B-B14F-4D97-AF65-F5344CB8AC3E}">
        <p14:creationId xmlns:p14="http://schemas.microsoft.com/office/powerpoint/2010/main" val="378994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2324100" y="40647"/>
            <a:ext cx="881742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7DC4"/>
              </a:buClr>
              <a:buSzPts val="4400"/>
              <a:buFont typeface="Roboto"/>
              <a:buNone/>
            </a:pPr>
            <a:r>
              <a:rPr lang="fr-FR">
                <a:solidFill>
                  <a:srgbClr val="0E7DC4"/>
                </a:solidFill>
              </a:rPr>
              <a:t>Objectif du webinaire</a:t>
            </a:r>
            <a:endParaRPr>
              <a:solidFill>
                <a:srgbClr val="0E7DC4"/>
              </a:solidFill>
            </a:endParaRPr>
          </a:p>
        </p:txBody>
      </p:sp>
      <p:sp>
        <p:nvSpPr>
          <p:cNvPr id="109" name="Google Shape;109;p2"/>
          <p:cNvSpPr txBox="1">
            <a:spLocks noGrp="1"/>
          </p:cNvSpPr>
          <p:nvPr>
            <p:ph type="body" idx="1"/>
          </p:nvPr>
        </p:nvSpPr>
        <p:spPr>
          <a:xfrm>
            <a:off x="1834055" y="1825624"/>
            <a:ext cx="7893269" cy="4351339"/>
          </a:xfrm>
          <a:prstGeom prst="rect">
            <a:avLst/>
          </a:prstGeom>
          <a:noFill/>
          <a:ln>
            <a:noFill/>
          </a:ln>
        </p:spPr>
        <p:txBody>
          <a:bodyPr spcFirstLastPara="1" wrap="square" lIns="91425" tIns="45700" rIns="91425" bIns="45700" anchor="t" anchorCtr="0">
            <a:normAutofit/>
          </a:bodyPr>
          <a:lstStyle/>
          <a:p>
            <a:pPr marL="0" lvl="0" indent="0" algn="ctr" rtl="0">
              <a:lnSpc>
                <a:spcPct val="300000"/>
              </a:lnSpc>
              <a:spcBef>
                <a:spcPts val="0"/>
              </a:spcBef>
              <a:spcAft>
                <a:spcPts val="0"/>
              </a:spcAft>
              <a:buClr>
                <a:schemeClr val="dk1"/>
              </a:buClr>
              <a:buSzPts val="2800"/>
              <a:buNone/>
            </a:pPr>
            <a:r>
              <a:rPr lang="fr-FR"/>
              <a:t>L’ACCOMPAGNEMENT DES ELEVES DE LA PREPARATION A LA PASSATION DU GRAND ORAL</a:t>
            </a:r>
            <a:endParaRPr/>
          </a:p>
        </p:txBody>
      </p:sp>
      <p:sp>
        <p:nvSpPr>
          <p:cNvPr id="110" name="Google Shape;110;p2"/>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a:t>
            </a:fld>
            <a:endParaRPr/>
          </a:p>
        </p:txBody>
      </p:sp>
      <p:sp>
        <p:nvSpPr>
          <p:cNvPr id="111" name="Google Shape;111;p2"/>
          <p:cNvSpPr txBox="1"/>
          <p:nvPr/>
        </p:nvSpPr>
        <p:spPr>
          <a:xfrm>
            <a:off x="1587063" y="1420977"/>
            <a:ext cx="9766738" cy="4217824"/>
          </a:xfrm>
          <a:prstGeom prst="rect">
            <a:avLst/>
          </a:prstGeom>
          <a:solidFill>
            <a:srgbClr val="4D89BB"/>
          </a:solidFill>
          <a:ln>
            <a:noFill/>
          </a:ln>
        </p:spPr>
        <p:txBody>
          <a:bodyPr spcFirstLastPara="1" wrap="square" lIns="91425" tIns="45700" rIns="91425" bIns="45700" anchor="t" anchorCtr="0">
            <a:noAutofit/>
          </a:bodyPr>
          <a:lstStyle/>
          <a:p>
            <a:pPr marL="0" marR="0" lvl="0" indent="0" algn="ctr" rtl="0">
              <a:lnSpc>
                <a:spcPct val="300000"/>
              </a:lnSpc>
              <a:spcBef>
                <a:spcPts val="0"/>
              </a:spcBef>
              <a:spcAft>
                <a:spcPts val="0"/>
              </a:spcAft>
              <a:buClr>
                <a:schemeClr val="lt1"/>
              </a:buClr>
              <a:buSzPts val="3600"/>
              <a:buFont typeface="Arial"/>
              <a:buNone/>
            </a:pPr>
            <a:r>
              <a:rPr lang="fr-FR" sz="3600" dirty="0" smtClean="0">
                <a:solidFill>
                  <a:schemeClr val="lt1"/>
                </a:solidFill>
                <a:latin typeface="Calibri"/>
                <a:cs typeface="Calibri"/>
                <a:sym typeface="Calibri"/>
              </a:rPr>
              <a:t>APRÉHENDER ET COMPRENDRE LE RÔLE D’UN MEMBRE DU JURY DANS LE CADRE DU GO</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2276383" y="71212"/>
            <a:ext cx="326989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7DC4"/>
              </a:buClr>
              <a:buSzPts val="4400"/>
              <a:buFont typeface="Roboto"/>
              <a:buNone/>
            </a:pPr>
            <a:r>
              <a:rPr lang="fr-FR"/>
              <a:t>SOMMAIRE</a:t>
            </a:r>
            <a:endParaRPr/>
          </a:p>
        </p:txBody>
      </p:sp>
      <p:sp>
        <p:nvSpPr>
          <p:cNvPr id="118" name="Google Shape;118;p3"/>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sp>
        <p:nvSpPr>
          <p:cNvPr id="2" name="ZoneTexte 1"/>
          <p:cNvSpPr txBox="1"/>
          <p:nvPr/>
        </p:nvSpPr>
        <p:spPr>
          <a:xfrm flipH="1">
            <a:off x="2107579" y="1892808"/>
            <a:ext cx="7036420" cy="4201150"/>
          </a:xfrm>
          <a:prstGeom prst="rect">
            <a:avLst/>
          </a:prstGeom>
          <a:noFill/>
        </p:spPr>
        <p:txBody>
          <a:bodyPr wrap="square" rtlCol="0">
            <a:spAutoFit/>
          </a:bodyPr>
          <a:lstStyle/>
          <a:p>
            <a:pPr>
              <a:lnSpc>
                <a:spcPct val="150000"/>
              </a:lnSpc>
            </a:pPr>
            <a:r>
              <a:rPr lang="fr-FR" sz="3000" dirty="0" smtClean="0"/>
              <a:t>GÉNÉRALITÉS</a:t>
            </a:r>
          </a:p>
          <a:p>
            <a:pPr>
              <a:lnSpc>
                <a:spcPct val="150000"/>
              </a:lnSpc>
            </a:pPr>
            <a:endParaRPr lang="fr-FR" sz="3000" dirty="0" smtClean="0"/>
          </a:p>
          <a:p>
            <a:pPr>
              <a:lnSpc>
                <a:spcPct val="150000"/>
              </a:lnSpc>
            </a:pPr>
            <a:r>
              <a:rPr lang="fr-FR" sz="3000" dirty="0" smtClean="0"/>
              <a:t>É</a:t>
            </a:r>
            <a:r>
              <a:rPr lang="fr-FR" sz="3000" dirty="0" smtClean="0"/>
              <a:t>VALUATION</a:t>
            </a:r>
          </a:p>
          <a:p>
            <a:pPr>
              <a:lnSpc>
                <a:spcPct val="150000"/>
              </a:lnSpc>
            </a:pPr>
            <a:endParaRPr lang="fr-FR" sz="3000" dirty="0" smtClean="0"/>
          </a:p>
          <a:p>
            <a:pPr>
              <a:lnSpc>
                <a:spcPct val="150000"/>
              </a:lnSpc>
            </a:pPr>
            <a:r>
              <a:rPr lang="fr-FR" sz="3000" dirty="0" smtClean="0"/>
              <a:t>POINTS DE VIGILENCE</a:t>
            </a:r>
          </a:p>
          <a:p>
            <a:endParaRPr lang="fr-FR" dirty="0" smtClean="0"/>
          </a:p>
          <a:p>
            <a:endParaRPr lang="fr-FR" dirty="0" smtClean="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2288116" y="12896"/>
            <a:ext cx="8478652" cy="1325563"/>
          </a:xfrm>
          <a:prstGeom prst="rect">
            <a:avLst/>
          </a:prstGeom>
          <a:noFill/>
          <a:ln>
            <a:noFill/>
          </a:ln>
        </p:spPr>
        <p:txBody>
          <a:bodyPr spcFirstLastPara="1" wrap="square" lIns="91425" tIns="45700" rIns="91425" bIns="45700" anchor="ctr" anchorCtr="0">
            <a:normAutofit/>
          </a:bodyPr>
          <a:lstStyle/>
          <a:p>
            <a:pPr lvl="0"/>
            <a:r>
              <a:rPr lang="fr-FR" dirty="0" smtClean="0"/>
              <a:t>GÉNÉRALITÉS</a:t>
            </a:r>
            <a:endParaRPr dirty="0"/>
          </a:p>
        </p:txBody>
      </p:sp>
      <p:sp>
        <p:nvSpPr>
          <p:cNvPr id="125" name="Google Shape;125;p4"/>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sp>
        <p:nvSpPr>
          <p:cNvPr id="2" name="ZoneTexte 1"/>
          <p:cNvSpPr txBox="1"/>
          <p:nvPr/>
        </p:nvSpPr>
        <p:spPr>
          <a:xfrm>
            <a:off x="401444" y="1338459"/>
            <a:ext cx="11474605" cy="5632311"/>
          </a:xfrm>
          <a:prstGeom prst="rect">
            <a:avLst/>
          </a:prstGeom>
          <a:noFill/>
        </p:spPr>
        <p:txBody>
          <a:bodyPr wrap="square" rtlCol="0">
            <a:spAutoFit/>
          </a:bodyPr>
          <a:lstStyle/>
          <a:p>
            <a:pPr marL="342900" indent="-342900">
              <a:buFont typeface="Arial" panose="020B0604020202020204" pitchFamily="34" charset="0"/>
              <a:buChar char="•"/>
            </a:pPr>
            <a:r>
              <a:rPr lang="fr-FR" sz="2400" dirty="0" smtClean="0"/>
              <a:t>Modalités : 20 minutes de préparation et 20 minutes d’oral (10 +10)</a:t>
            </a:r>
          </a:p>
          <a:p>
            <a:pPr marL="342900" indent="-342900">
              <a:buFont typeface="Arial" panose="020B0604020202020204" pitchFamily="34" charset="0"/>
              <a:buChar char="•"/>
            </a:pPr>
            <a:endParaRPr lang="fr-FR" sz="2400" dirty="0" smtClean="0"/>
          </a:p>
          <a:p>
            <a:pPr marL="342900" indent="-342900">
              <a:buFont typeface="Arial" panose="020B0604020202020204" pitchFamily="34" charset="0"/>
              <a:buChar char="•"/>
            </a:pPr>
            <a:r>
              <a:rPr lang="fr-FR" sz="2400" dirty="0" smtClean="0"/>
              <a:t>Sur une des deux questions choisie par le jury</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smtClean="0"/>
              <a:t>Afin de :</a:t>
            </a:r>
          </a:p>
          <a:p>
            <a:pPr marL="1438275" lvl="3" indent="-342900">
              <a:buFont typeface="Courier New" panose="02070309020205020404" pitchFamily="49" charset="0"/>
              <a:buChar char="o"/>
            </a:pPr>
            <a:r>
              <a:rPr lang="fr-FR" sz="2400" dirty="0" smtClean="0"/>
              <a:t>Prendre </a:t>
            </a:r>
            <a:r>
              <a:rPr lang="fr-FR" sz="2400" dirty="0"/>
              <a:t>la parole en </a:t>
            </a:r>
            <a:r>
              <a:rPr lang="fr-FR" sz="2400" dirty="0" smtClean="0"/>
              <a:t>public, </a:t>
            </a:r>
            <a:endParaRPr lang="fr-FR" sz="2400" dirty="0"/>
          </a:p>
          <a:p>
            <a:pPr marL="1438275" lvl="3" indent="-342900">
              <a:buFont typeface="Courier New" panose="02070309020205020404" pitchFamily="49" charset="0"/>
              <a:buChar char="o"/>
            </a:pPr>
            <a:r>
              <a:rPr lang="fr-FR" sz="2400" dirty="0" smtClean="0"/>
              <a:t>Se </a:t>
            </a:r>
            <a:r>
              <a:rPr lang="fr-FR" sz="2400" dirty="0"/>
              <a:t>sentir à l’aise en </a:t>
            </a:r>
            <a:r>
              <a:rPr lang="fr-FR" sz="2400" dirty="0" smtClean="0"/>
              <a:t>public,</a:t>
            </a:r>
            <a:endParaRPr lang="fr-FR" sz="2400" dirty="0"/>
          </a:p>
          <a:p>
            <a:pPr marL="1438275" lvl="3" indent="-342900">
              <a:buFont typeface="Courier New" panose="02070309020205020404" pitchFamily="49" charset="0"/>
              <a:buChar char="o"/>
            </a:pPr>
            <a:r>
              <a:rPr lang="fr-FR" sz="2400" dirty="0" smtClean="0"/>
              <a:t>Savoir </a:t>
            </a:r>
            <a:r>
              <a:rPr lang="fr-FR" sz="2400" dirty="0"/>
              <a:t>expliquer et </a:t>
            </a:r>
            <a:r>
              <a:rPr lang="fr-FR" sz="2400" dirty="0" smtClean="0"/>
              <a:t>argumenter,</a:t>
            </a:r>
            <a:endParaRPr lang="fr-FR" sz="2400" dirty="0"/>
          </a:p>
          <a:p>
            <a:pPr marL="1438275" lvl="3" indent="-342900">
              <a:buFont typeface="Courier New" panose="02070309020205020404" pitchFamily="49" charset="0"/>
              <a:buChar char="o"/>
            </a:pPr>
            <a:r>
              <a:rPr lang="fr-FR" sz="2400" dirty="0" smtClean="0"/>
              <a:t>É</a:t>
            </a:r>
            <a:r>
              <a:rPr lang="fr-FR" sz="2400" dirty="0" smtClean="0"/>
              <a:t>changer </a:t>
            </a:r>
            <a:r>
              <a:rPr lang="fr-FR" sz="2400" dirty="0"/>
              <a:t>avec </a:t>
            </a:r>
            <a:r>
              <a:rPr lang="fr-FR" sz="2400" dirty="0" smtClean="0"/>
              <a:t>pertinence.</a:t>
            </a:r>
            <a:endParaRPr lang="fr-FR" sz="2400" dirty="0"/>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smtClean="0"/>
              <a:t>Précision : Possibilité pour le candidat de préparer un support écrit qui constitue une aide (notes, plan, trame, idées , schéma, courbe, diagramme, tableau, formules…) =&gt; Pas vocation à être donné au jury</a:t>
            </a:r>
          </a:p>
          <a:p>
            <a:endParaRPr lang="fr-FR" sz="2400" dirty="0"/>
          </a:p>
          <a:p>
            <a:endParaRPr lang="fr-FR" sz="2400" dirty="0"/>
          </a:p>
        </p:txBody>
      </p:sp>
    </p:spTree>
    <p:extLst>
      <p:ext uri="{BB962C8B-B14F-4D97-AF65-F5344CB8AC3E}">
        <p14:creationId xmlns:p14="http://schemas.microsoft.com/office/powerpoint/2010/main" val="152822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4032" y="-195214"/>
            <a:ext cx="10138775" cy="1325563"/>
          </a:xfrm>
        </p:spPr>
        <p:txBody>
          <a:bodyPr/>
          <a:lstStyle/>
          <a:p>
            <a:r>
              <a:rPr lang="fr-FR" dirty="0"/>
              <a:t>ÉVALUATION</a:t>
            </a:r>
            <a:endParaRPr lang="fr-FR"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5</a:t>
            </a:fld>
            <a:endParaRPr lang="fr-FR"/>
          </a:p>
        </p:txBody>
      </p:sp>
      <p:sp>
        <p:nvSpPr>
          <p:cNvPr id="4" name="ZoneTexte 3"/>
          <p:cNvSpPr txBox="1"/>
          <p:nvPr/>
        </p:nvSpPr>
        <p:spPr>
          <a:xfrm>
            <a:off x="126380" y="1262578"/>
            <a:ext cx="12065620" cy="4832092"/>
          </a:xfrm>
          <a:prstGeom prst="rect">
            <a:avLst/>
          </a:prstGeom>
          <a:noFill/>
        </p:spPr>
        <p:txBody>
          <a:bodyPr wrap="square" rtlCol="0">
            <a:spAutoFit/>
          </a:bodyPr>
          <a:lstStyle/>
          <a:p>
            <a:r>
              <a:rPr lang="fr-FR" sz="2800" dirty="0" smtClean="0"/>
              <a:t>Critères :</a:t>
            </a:r>
          </a:p>
          <a:p>
            <a:endParaRPr lang="fr-FR" sz="2800" dirty="0" smtClean="0"/>
          </a:p>
          <a:p>
            <a:pPr marL="457200" indent="-457200">
              <a:buFont typeface="Wingdings" panose="05000000000000000000" pitchFamily="2" charset="2"/>
              <a:buChar char="ü"/>
            </a:pPr>
            <a:r>
              <a:rPr lang="fr-FR" sz="2800" dirty="0" smtClean="0"/>
              <a:t>Qualité de la prestation orale</a:t>
            </a:r>
          </a:p>
          <a:p>
            <a:pPr marL="457200" indent="-457200">
              <a:buFont typeface="Wingdings" panose="05000000000000000000" pitchFamily="2" charset="2"/>
              <a:buChar char="ü"/>
            </a:pPr>
            <a:r>
              <a:rPr lang="fr-FR" sz="2800" dirty="0" smtClean="0"/>
              <a:t>Qualité </a:t>
            </a:r>
            <a:r>
              <a:rPr lang="fr-FR" sz="2800" dirty="0"/>
              <a:t>d</a:t>
            </a:r>
            <a:r>
              <a:rPr lang="fr-FR" sz="2800" dirty="0" smtClean="0"/>
              <a:t>e la prise de parole</a:t>
            </a:r>
          </a:p>
          <a:p>
            <a:pPr marL="457200" indent="-457200">
              <a:buFont typeface="Wingdings" panose="05000000000000000000" pitchFamily="2" charset="2"/>
              <a:buChar char="ü"/>
            </a:pPr>
            <a:r>
              <a:rPr lang="fr-FR" sz="2800" dirty="0" smtClean="0"/>
              <a:t>Qualité des connaissances en lien avec la question et les points de l’exposé =&gt; repérer le niveau de maîtrise du sujet proposé par le candidat</a:t>
            </a:r>
          </a:p>
          <a:p>
            <a:pPr marL="457200" indent="-457200">
              <a:buFont typeface="Wingdings" panose="05000000000000000000" pitchFamily="2" charset="2"/>
              <a:buChar char="ü"/>
            </a:pPr>
            <a:r>
              <a:rPr lang="fr-FR" sz="2800" dirty="0" smtClean="0"/>
              <a:t>Qualité de l’interaction avec les membres du jury</a:t>
            </a:r>
          </a:p>
          <a:p>
            <a:pPr marL="457200" indent="-457200">
              <a:buFont typeface="Wingdings" panose="05000000000000000000" pitchFamily="2" charset="2"/>
              <a:buChar char="ü"/>
            </a:pPr>
            <a:r>
              <a:rPr lang="fr-FR" sz="2800" dirty="0" smtClean="0"/>
              <a:t>Qualité de l’argumentation et de la démonstration</a:t>
            </a:r>
          </a:p>
          <a:p>
            <a:endParaRPr lang="fr-FR" sz="2800" dirty="0"/>
          </a:p>
          <a:p>
            <a:endParaRPr lang="fr-FR" sz="2800" dirty="0"/>
          </a:p>
        </p:txBody>
      </p:sp>
      <p:sp>
        <p:nvSpPr>
          <p:cNvPr id="5" name="Flèche droite 4"/>
          <p:cNvSpPr/>
          <p:nvPr/>
        </p:nvSpPr>
        <p:spPr>
          <a:xfrm>
            <a:off x="613318" y="5488141"/>
            <a:ext cx="1984917" cy="735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614855" y="5309723"/>
            <a:ext cx="773894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smtClean="0"/>
              <a:t>Grille d’évaluation = attendus de l’épreuve</a:t>
            </a:r>
            <a:endParaRPr lang="fr-FR" sz="3000" dirty="0"/>
          </a:p>
        </p:txBody>
      </p:sp>
    </p:spTree>
    <p:extLst>
      <p:ext uri="{BB962C8B-B14F-4D97-AF65-F5344CB8AC3E}">
        <p14:creationId xmlns:p14="http://schemas.microsoft.com/office/powerpoint/2010/main" val="136404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4032" y="-195214"/>
            <a:ext cx="10138775" cy="1325563"/>
          </a:xfrm>
        </p:spPr>
        <p:txBody>
          <a:bodyPr/>
          <a:lstStyle/>
          <a:p>
            <a:r>
              <a:rPr lang="fr-FR" dirty="0"/>
              <a:t>ÉVALUATION</a:t>
            </a:r>
            <a:endParaRPr lang="fr-FR"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6</a:t>
            </a:fld>
            <a:endParaRPr lang="fr-FR"/>
          </a:p>
        </p:txBody>
      </p:sp>
      <p:sp>
        <p:nvSpPr>
          <p:cNvPr id="4" name="ZoneTexte 3"/>
          <p:cNvSpPr txBox="1"/>
          <p:nvPr/>
        </p:nvSpPr>
        <p:spPr>
          <a:xfrm>
            <a:off x="416312" y="2556119"/>
            <a:ext cx="12065620" cy="954107"/>
          </a:xfrm>
          <a:prstGeom prst="rect">
            <a:avLst/>
          </a:prstGeom>
          <a:noFill/>
        </p:spPr>
        <p:txBody>
          <a:bodyPr wrap="square" rtlCol="0">
            <a:spAutoFit/>
          </a:bodyPr>
          <a:lstStyle/>
          <a:p>
            <a:endParaRPr lang="fr-FR" sz="2800" dirty="0"/>
          </a:p>
          <a:p>
            <a:endParaRPr lang="fr-FR" sz="2800" dirty="0"/>
          </a:p>
        </p:txBody>
      </p:sp>
      <p:sp>
        <p:nvSpPr>
          <p:cNvPr id="5" name="Flèche droite 4"/>
          <p:cNvSpPr/>
          <p:nvPr/>
        </p:nvSpPr>
        <p:spPr>
          <a:xfrm>
            <a:off x="524109" y="1508897"/>
            <a:ext cx="1984917" cy="735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759821" y="1306435"/>
            <a:ext cx="773894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smtClean="0"/>
              <a:t>Grille d’évaluation = attendus de l’épreuve</a:t>
            </a:r>
            <a:endParaRPr lang="fr-FR" sz="3000" dirty="0"/>
          </a:p>
        </p:txBody>
      </p:sp>
      <p:sp>
        <p:nvSpPr>
          <p:cNvPr id="7" name="ZoneTexte 6"/>
          <p:cNvSpPr txBox="1"/>
          <p:nvPr/>
        </p:nvSpPr>
        <p:spPr>
          <a:xfrm>
            <a:off x="646771" y="3233854"/>
            <a:ext cx="7476727" cy="1692771"/>
          </a:xfrm>
          <a:prstGeom prst="rect">
            <a:avLst/>
          </a:prstGeom>
          <a:noFill/>
        </p:spPr>
        <p:txBody>
          <a:bodyPr wrap="none" rtlCol="0">
            <a:spAutoFit/>
          </a:bodyPr>
          <a:lstStyle/>
          <a:p>
            <a:pPr marL="457200" indent="-457200">
              <a:buFont typeface="Wingdings" panose="05000000000000000000" pitchFamily="2" charset="2"/>
              <a:buChar char="ü"/>
            </a:pPr>
            <a:r>
              <a:rPr lang="fr-FR" sz="3000" dirty="0" smtClean="0"/>
              <a:t>Évaluation </a:t>
            </a:r>
            <a:r>
              <a:rPr lang="fr-FR" sz="3000" dirty="0" smtClean="0"/>
              <a:t>par compétence</a:t>
            </a:r>
          </a:p>
          <a:p>
            <a:pPr marL="457200" indent="-457200">
              <a:buFont typeface="Wingdings" panose="05000000000000000000" pitchFamily="2" charset="2"/>
              <a:buChar char="ü"/>
            </a:pPr>
            <a:endParaRPr lang="fr-FR" sz="3000" dirty="0" smtClean="0"/>
          </a:p>
          <a:p>
            <a:pPr marL="457200" indent="-457200">
              <a:buFont typeface="Wingdings" panose="05000000000000000000" pitchFamily="2" charset="2"/>
              <a:buChar char="ü"/>
            </a:pPr>
            <a:r>
              <a:rPr lang="fr-FR" sz="3000" dirty="0"/>
              <a:t>Évaluation </a:t>
            </a:r>
            <a:r>
              <a:rPr lang="fr-FR" sz="3000" dirty="0" smtClean="0"/>
              <a:t>globale =&gt; profil de candidat </a:t>
            </a:r>
          </a:p>
          <a:p>
            <a:endParaRPr lang="fr-FR" dirty="0"/>
          </a:p>
        </p:txBody>
      </p:sp>
    </p:spTree>
    <p:extLst>
      <p:ext uri="{BB962C8B-B14F-4D97-AF65-F5344CB8AC3E}">
        <p14:creationId xmlns:p14="http://schemas.microsoft.com/office/powerpoint/2010/main" val="3415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2147819" y="-10489"/>
            <a:ext cx="3903673" cy="1325563"/>
          </a:xfrm>
          <a:prstGeom prst="rect">
            <a:avLst/>
          </a:prstGeom>
          <a:noFill/>
          <a:ln>
            <a:noFill/>
          </a:ln>
        </p:spPr>
        <p:txBody>
          <a:bodyPr spcFirstLastPara="1" wrap="square" lIns="91425" tIns="45700" rIns="91425" bIns="45700" anchor="ctr" anchorCtr="0">
            <a:normAutofit/>
          </a:bodyPr>
          <a:lstStyle/>
          <a:p>
            <a:pPr lvl="0"/>
            <a:r>
              <a:rPr lang="fr-FR" dirty="0"/>
              <a:t>ÉVALUATION</a:t>
            </a:r>
            <a:endParaRPr dirty="0"/>
          </a:p>
        </p:txBody>
      </p:sp>
      <p:sp>
        <p:nvSpPr>
          <p:cNvPr id="167" name="Google Shape;167;p6"/>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pic>
        <p:nvPicPr>
          <p:cNvPr id="169" name="Google Shape;169;p6" descr="Capture d’écran"/>
          <p:cNvPicPr preferRelativeResize="0"/>
          <p:nvPr/>
        </p:nvPicPr>
        <p:blipFill rotWithShape="1">
          <a:blip r:embed="rId3">
            <a:alphaModFix/>
          </a:blip>
          <a:srcRect l="17257" t="-84" r="2021" b="92582"/>
          <a:stretch/>
        </p:blipFill>
        <p:spPr>
          <a:xfrm>
            <a:off x="284877" y="1857671"/>
            <a:ext cx="11200879" cy="1855685"/>
          </a:xfrm>
          <a:prstGeom prst="rect">
            <a:avLst/>
          </a:prstGeom>
          <a:noFill/>
          <a:ln>
            <a:noFill/>
          </a:ln>
        </p:spPr>
      </p:pic>
      <p:sp>
        <p:nvSpPr>
          <p:cNvPr id="2" name="ZoneTexte 1"/>
          <p:cNvSpPr txBox="1"/>
          <p:nvPr/>
        </p:nvSpPr>
        <p:spPr>
          <a:xfrm>
            <a:off x="479503" y="4696300"/>
            <a:ext cx="4070195" cy="677108"/>
          </a:xfrm>
          <a:prstGeom prst="rect">
            <a:avLst/>
          </a:prstGeom>
          <a:noFill/>
        </p:spPr>
        <p:txBody>
          <a:bodyPr wrap="square" rtlCol="0">
            <a:spAutoFit/>
          </a:bodyPr>
          <a:lstStyle/>
          <a:p>
            <a:r>
              <a:rPr lang="fr-FR" sz="3800" dirty="0" smtClean="0">
                <a:hlinkClick r:id="rId4" action="ppaction://hlinkfile"/>
              </a:rPr>
              <a:t>Descripteurs</a:t>
            </a:r>
            <a:endParaRPr lang="fr-FR" sz="3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2147819" y="-10489"/>
            <a:ext cx="8779261" cy="1325563"/>
          </a:xfrm>
          <a:prstGeom prst="rect">
            <a:avLst/>
          </a:prstGeom>
          <a:noFill/>
          <a:ln>
            <a:noFill/>
          </a:ln>
        </p:spPr>
        <p:txBody>
          <a:bodyPr spcFirstLastPara="1" wrap="square" lIns="91425" tIns="45700" rIns="91425" bIns="45700" anchor="ctr" anchorCtr="0">
            <a:normAutofit/>
          </a:bodyPr>
          <a:lstStyle/>
          <a:p>
            <a:pPr lvl="0"/>
            <a:r>
              <a:rPr lang="fr-FR" dirty="0"/>
              <a:t>ÉVALUATION </a:t>
            </a:r>
            <a:r>
              <a:rPr lang="fr-FR" dirty="0" smtClean="0"/>
              <a:t>– FOCUS PROFIL DE CANDIDAT</a:t>
            </a:r>
            <a:endParaRPr dirty="0"/>
          </a:p>
        </p:txBody>
      </p:sp>
      <p:sp>
        <p:nvSpPr>
          <p:cNvPr id="167" name="Google Shape;167;p6"/>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a:t>
            </a:fld>
            <a:endParaRPr/>
          </a:p>
        </p:txBody>
      </p:sp>
      <p:sp>
        <p:nvSpPr>
          <p:cNvPr id="4" name="ZoneTexte 3"/>
          <p:cNvSpPr txBox="1"/>
          <p:nvPr/>
        </p:nvSpPr>
        <p:spPr>
          <a:xfrm>
            <a:off x="146304" y="1399032"/>
            <a:ext cx="7845552" cy="523220"/>
          </a:xfrm>
          <a:prstGeom prst="rect">
            <a:avLst/>
          </a:prstGeom>
          <a:noFill/>
        </p:spPr>
        <p:txBody>
          <a:bodyPr wrap="square" rtlCol="0">
            <a:spAutoFit/>
          </a:bodyPr>
          <a:lstStyle/>
          <a:p>
            <a:r>
              <a:rPr lang="fr-FR" sz="2800" dirty="0" smtClean="0"/>
              <a:t>Exemple de profil de candidat</a:t>
            </a:r>
            <a:endParaRPr lang="fr-FR" sz="2800" dirty="0"/>
          </a:p>
        </p:txBody>
      </p:sp>
      <p:graphicFrame>
        <p:nvGraphicFramePr>
          <p:cNvPr id="5" name="Tableau 4"/>
          <p:cNvGraphicFramePr>
            <a:graphicFrameLocks noGrp="1"/>
          </p:cNvGraphicFramePr>
          <p:nvPr>
            <p:extLst>
              <p:ext uri="{D42A27DB-BD31-4B8C-83A1-F6EECF244321}">
                <p14:modId xmlns:p14="http://schemas.microsoft.com/office/powerpoint/2010/main" val="311532422"/>
              </p:ext>
            </p:extLst>
          </p:nvPr>
        </p:nvGraphicFramePr>
        <p:xfrm>
          <a:off x="219456" y="2043684"/>
          <a:ext cx="11649457" cy="4312667"/>
        </p:xfrm>
        <a:graphic>
          <a:graphicData uri="http://schemas.openxmlformats.org/drawingml/2006/table">
            <a:tbl>
              <a:tblPr firstRow="1" firstCol="1" bandRow="1">
                <a:tableStyleId>{7E5D857F-57EB-4AEE-9F0F-020D8326FD62}</a:tableStyleId>
              </a:tblPr>
              <a:tblGrid>
                <a:gridCol w="2329377">
                  <a:extLst>
                    <a:ext uri="{9D8B030D-6E8A-4147-A177-3AD203B41FA5}">
                      <a16:colId xmlns:a16="http://schemas.microsoft.com/office/drawing/2014/main" val="3907238594"/>
                    </a:ext>
                  </a:extLst>
                </a:gridCol>
                <a:gridCol w="2329377">
                  <a:extLst>
                    <a:ext uri="{9D8B030D-6E8A-4147-A177-3AD203B41FA5}">
                      <a16:colId xmlns:a16="http://schemas.microsoft.com/office/drawing/2014/main" val="2715833841"/>
                    </a:ext>
                  </a:extLst>
                </a:gridCol>
                <a:gridCol w="2329377">
                  <a:extLst>
                    <a:ext uri="{9D8B030D-6E8A-4147-A177-3AD203B41FA5}">
                      <a16:colId xmlns:a16="http://schemas.microsoft.com/office/drawing/2014/main" val="458075012"/>
                    </a:ext>
                  </a:extLst>
                </a:gridCol>
                <a:gridCol w="2330663">
                  <a:extLst>
                    <a:ext uri="{9D8B030D-6E8A-4147-A177-3AD203B41FA5}">
                      <a16:colId xmlns:a16="http://schemas.microsoft.com/office/drawing/2014/main" val="2523644109"/>
                    </a:ext>
                  </a:extLst>
                </a:gridCol>
                <a:gridCol w="2330663">
                  <a:extLst>
                    <a:ext uri="{9D8B030D-6E8A-4147-A177-3AD203B41FA5}">
                      <a16:colId xmlns:a16="http://schemas.microsoft.com/office/drawing/2014/main" val="447039700"/>
                    </a:ext>
                  </a:extLst>
                </a:gridCol>
              </a:tblGrid>
              <a:tr h="331744">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Très insuffisant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Insuffisant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Satisfaisant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Très satisfaisant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910999"/>
                  </a:ext>
                </a:extLst>
              </a:tr>
              <a:tr h="663487">
                <a:tc>
                  <a:txBody>
                    <a:bodyPr/>
                    <a:lstStyle/>
                    <a:p>
                      <a:pPr>
                        <a:lnSpc>
                          <a:spcPct val="107000"/>
                        </a:lnSpc>
                        <a:spcAft>
                          <a:spcPts val="0"/>
                        </a:spcAft>
                      </a:pPr>
                      <a:r>
                        <a:rPr lang="fr-FR" sz="2000" dirty="0">
                          <a:effectLst/>
                        </a:rPr>
                        <a:t>Qualité orale de l’expression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 </a:t>
                      </a:r>
                      <a:r>
                        <a:rPr lang="fr-FR" sz="2000" dirty="0" smtClean="0">
                          <a:effectLst/>
                        </a:rPr>
                        <a:t>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1481387"/>
                  </a:ext>
                </a:extLst>
              </a:tr>
              <a:tr h="995231">
                <a:tc>
                  <a:txBody>
                    <a:bodyPr/>
                    <a:lstStyle/>
                    <a:p>
                      <a:pPr>
                        <a:lnSpc>
                          <a:spcPct val="107000"/>
                        </a:lnSpc>
                        <a:spcAft>
                          <a:spcPts val="0"/>
                        </a:spcAft>
                      </a:pPr>
                      <a:r>
                        <a:rPr lang="fr-FR" sz="2000" dirty="0">
                          <a:effectLst/>
                        </a:rPr>
                        <a:t>Qualité </a:t>
                      </a:r>
                      <a:r>
                        <a:rPr lang="fr-FR" sz="2000" dirty="0" smtClean="0">
                          <a:effectLst/>
                        </a:rPr>
                        <a:t>de </a:t>
                      </a:r>
                      <a:r>
                        <a:rPr lang="fr-FR" sz="2000" dirty="0">
                          <a:effectLst/>
                        </a:rPr>
                        <a:t>la prise de parole en continu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smtClean="0">
                          <a:effectLst/>
                        </a:rPr>
                        <a:t>X</a:t>
                      </a: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7818375"/>
                  </a:ext>
                </a:extLst>
              </a:tr>
              <a:tr h="663487">
                <a:tc>
                  <a:txBody>
                    <a:bodyPr/>
                    <a:lstStyle/>
                    <a:p>
                      <a:pPr>
                        <a:lnSpc>
                          <a:spcPct val="107000"/>
                        </a:lnSpc>
                        <a:spcAft>
                          <a:spcPts val="0"/>
                        </a:spcAft>
                      </a:pPr>
                      <a:r>
                        <a:rPr lang="fr-FR" sz="2000" dirty="0">
                          <a:effectLst/>
                        </a:rPr>
                        <a:t>Qualité des connaissances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r>
                        <a:rPr lang="fr-FR" sz="2000" dirty="0" smtClean="0">
                          <a:effectLst/>
                        </a:rPr>
                        <a:t>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9865274"/>
                  </a:ext>
                </a:extLst>
              </a:tr>
              <a:tr h="663487">
                <a:tc>
                  <a:txBody>
                    <a:bodyPr/>
                    <a:lstStyle/>
                    <a:p>
                      <a:pPr>
                        <a:lnSpc>
                          <a:spcPct val="107000"/>
                        </a:lnSpc>
                        <a:spcAft>
                          <a:spcPts val="0"/>
                        </a:spcAft>
                      </a:pPr>
                      <a:r>
                        <a:rPr lang="fr-FR" sz="2000" dirty="0">
                          <a:effectLst/>
                        </a:rPr>
                        <a:t>Qualité de l’interaction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smtClean="0">
                          <a:effectLst/>
                        </a:rPr>
                        <a:t>X</a:t>
                      </a: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1469716"/>
                  </a:ext>
                </a:extLst>
              </a:tr>
              <a:tr h="995231">
                <a:tc>
                  <a:txBody>
                    <a:bodyPr/>
                    <a:lstStyle/>
                    <a:p>
                      <a:pPr>
                        <a:lnSpc>
                          <a:spcPct val="107000"/>
                        </a:lnSpc>
                        <a:spcAft>
                          <a:spcPts val="0"/>
                        </a:spcAft>
                      </a:pPr>
                      <a:r>
                        <a:rPr lang="fr-FR" sz="2000" dirty="0">
                          <a:effectLst/>
                        </a:rPr>
                        <a:t>Qualité et construction de l’argumentation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 </a:t>
                      </a:r>
                      <a:r>
                        <a:rPr lang="fr-FR" sz="2000" dirty="0" smtClean="0">
                          <a:effectLst/>
                        </a:rPr>
                        <a:t>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2858766"/>
                  </a:ext>
                </a:extLst>
              </a:tr>
            </a:tbl>
          </a:graphicData>
        </a:graphic>
      </p:graphicFrame>
    </p:spTree>
    <p:extLst>
      <p:ext uri="{BB962C8B-B14F-4D97-AF65-F5344CB8AC3E}">
        <p14:creationId xmlns:p14="http://schemas.microsoft.com/office/powerpoint/2010/main" val="284831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2147819" y="-10489"/>
            <a:ext cx="8779261" cy="1325563"/>
          </a:xfrm>
          <a:prstGeom prst="rect">
            <a:avLst/>
          </a:prstGeom>
          <a:noFill/>
          <a:ln>
            <a:noFill/>
          </a:ln>
        </p:spPr>
        <p:txBody>
          <a:bodyPr spcFirstLastPara="1" wrap="square" lIns="91425" tIns="45700" rIns="91425" bIns="45700" anchor="ctr" anchorCtr="0">
            <a:normAutofit/>
          </a:bodyPr>
          <a:lstStyle/>
          <a:p>
            <a:pPr lvl="0"/>
            <a:r>
              <a:rPr lang="fr-FR" dirty="0"/>
              <a:t>ÉVALUATION </a:t>
            </a:r>
            <a:r>
              <a:rPr lang="fr-FR" dirty="0" smtClean="0"/>
              <a:t>– FOCUS PROFIL DE CANDIDAT</a:t>
            </a:r>
            <a:endParaRPr dirty="0"/>
          </a:p>
        </p:txBody>
      </p:sp>
      <p:sp>
        <p:nvSpPr>
          <p:cNvPr id="167" name="Google Shape;167;p6"/>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a:t>
            </a:fld>
            <a:endParaRPr/>
          </a:p>
        </p:txBody>
      </p:sp>
      <p:sp>
        <p:nvSpPr>
          <p:cNvPr id="4" name="ZoneTexte 3"/>
          <p:cNvSpPr txBox="1"/>
          <p:nvPr/>
        </p:nvSpPr>
        <p:spPr>
          <a:xfrm>
            <a:off x="146304" y="1399032"/>
            <a:ext cx="7845552" cy="523220"/>
          </a:xfrm>
          <a:prstGeom prst="rect">
            <a:avLst/>
          </a:prstGeom>
          <a:noFill/>
        </p:spPr>
        <p:txBody>
          <a:bodyPr wrap="square" rtlCol="0">
            <a:spAutoFit/>
          </a:bodyPr>
          <a:lstStyle/>
          <a:p>
            <a:r>
              <a:rPr lang="fr-FR" sz="2800" dirty="0" smtClean="0"/>
              <a:t>Exemple de profil de candidat</a:t>
            </a:r>
            <a:endParaRPr lang="fr-FR" sz="2800" dirty="0"/>
          </a:p>
        </p:txBody>
      </p:sp>
      <p:graphicFrame>
        <p:nvGraphicFramePr>
          <p:cNvPr id="5" name="Tableau 4"/>
          <p:cNvGraphicFramePr>
            <a:graphicFrameLocks noGrp="1"/>
          </p:cNvGraphicFramePr>
          <p:nvPr>
            <p:extLst>
              <p:ext uri="{D42A27DB-BD31-4B8C-83A1-F6EECF244321}">
                <p14:modId xmlns:p14="http://schemas.microsoft.com/office/powerpoint/2010/main" val="4096166512"/>
              </p:ext>
            </p:extLst>
          </p:nvPr>
        </p:nvGraphicFramePr>
        <p:xfrm>
          <a:off x="219456" y="2043684"/>
          <a:ext cx="11649457" cy="4312667"/>
        </p:xfrm>
        <a:graphic>
          <a:graphicData uri="http://schemas.openxmlformats.org/drawingml/2006/table">
            <a:tbl>
              <a:tblPr firstRow="1" firstCol="1" bandRow="1">
                <a:tableStyleId>{7E5D857F-57EB-4AEE-9F0F-020D8326FD62}</a:tableStyleId>
              </a:tblPr>
              <a:tblGrid>
                <a:gridCol w="2329377">
                  <a:extLst>
                    <a:ext uri="{9D8B030D-6E8A-4147-A177-3AD203B41FA5}">
                      <a16:colId xmlns:a16="http://schemas.microsoft.com/office/drawing/2014/main" val="3907238594"/>
                    </a:ext>
                  </a:extLst>
                </a:gridCol>
                <a:gridCol w="2329377">
                  <a:extLst>
                    <a:ext uri="{9D8B030D-6E8A-4147-A177-3AD203B41FA5}">
                      <a16:colId xmlns:a16="http://schemas.microsoft.com/office/drawing/2014/main" val="2715833841"/>
                    </a:ext>
                  </a:extLst>
                </a:gridCol>
                <a:gridCol w="2329377">
                  <a:extLst>
                    <a:ext uri="{9D8B030D-6E8A-4147-A177-3AD203B41FA5}">
                      <a16:colId xmlns:a16="http://schemas.microsoft.com/office/drawing/2014/main" val="458075012"/>
                    </a:ext>
                  </a:extLst>
                </a:gridCol>
                <a:gridCol w="2330663">
                  <a:extLst>
                    <a:ext uri="{9D8B030D-6E8A-4147-A177-3AD203B41FA5}">
                      <a16:colId xmlns:a16="http://schemas.microsoft.com/office/drawing/2014/main" val="2523644109"/>
                    </a:ext>
                  </a:extLst>
                </a:gridCol>
                <a:gridCol w="2330663">
                  <a:extLst>
                    <a:ext uri="{9D8B030D-6E8A-4147-A177-3AD203B41FA5}">
                      <a16:colId xmlns:a16="http://schemas.microsoft.com/office/drawing/2014/main" val="447039700"/>
                    </a:ext>
                  </a:extLst>
                </a:gridCol>
              </a:tblGrid>
              <a:tr h="331744">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Très insuffisant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Insuffisant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Satisfaisant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Très satisfaisant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910999"/>
                  </a:ext>
                </a:extLst>
              </a:tr>
              <a:tr h="663487">
                <a:tc>
                  <a:txBody>
                    <a:bodyPr/>
                    <a:lstStyle/>
                    <a:p>
                      <a:pPr>
                        <a:lnSpc>
                          <a:spcPct val="107000"/>
                        </a:lnSpc>
                        <a:spcAft>
                          <a:spcPts val="0"/>
                        </a:spcAft>
                      </a:pPr>
                      <a:r>
                        <a:rPr lang="fr-FR" sz="2000" dirty="0">
                          <a:effectLst/>
                        </a:rPr>
                        <a:t>Qualité orale de l’expression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smtClean="0">
                          <a:effectLst/>
                        </a:rPr>
                        <a:t>X</a:t>
                      </a: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1481387"/>
                  </a:ext>
                </a:extLst>
              </a:tr>
              <a:tr h="995231">
                <a:tc>
                  <a:txBody>
                    <a:bodyPr/>
                    <a:lstStyle/>
                    <a:p>
                      <a:pPr>
                        <a:lnSpc>
                          <a:spcPct val="107000"/>
                        </a:lnSpc>
                        <a:spcAft>
                          <a:spcPts val="0"/>
                        </a:spcAft>
                      </a:pPr>
                      <a:r>
                        <a:rPr lang="fr-FR" sz="2000" dirty="0">
                          <a:effectLst/>
                        </a:rPr>
                        <a:t>Qualité </a:t>
                      </a:r>
                      <a:r>
                        <a:rPr lang="fr-FR" sz="2000" dirty="0" smtClean="0">
                          <a:effectLst/>
                        </a:rPr>
                        <a:t>de </a:t>
                      </a:r>
                      <a:r>
                        <a:rPr lang="fr-FR" sz="2000" dirty="0">
                          <a:effectLst/>
                        </a:rPr>
                        <a:t>la prise de parole en continu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r>
                        <a:rPr lang="fr-FR" sz="2000" dirty="0" smtClean="0">
                          <a:effectLst/>
                        </a:rPr>
                        <a:t>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7818375"/>
                  </a:ext>
                </a:extLst>
              </a:tr>
              <a:tr h="663487">
                <a:tc>
                  <a:txBody>
                    <a:bodyPr/>
                    <a:lstStyle/>
                    <a:p>
                      <a:pPr>
                        <a:lnSpc>
                          <a:spcPct val="107000"/>
                        </a:lnSpc>
                        <a:spcAft>
                          <a:spcPts val="0"/>
                        </a:spcAft>
                      </a:pPr>
                      <a:r>
                        <a:rPr lang="fr-FR" sz="2000" dirty="0">
                          <a:effectLst/>
                        </a:rPr>
                        <a:t>Qualité des connaissances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r>
                        <a:rPr lang="fr-FR" sz="2000" dirty="0" smtClean="0">
                          <a:effectLst/>
                        </a:rPr>
                        <a:t>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9865274"/>
                  </a:ext>
                </a:extLst>
              </a:tr>
              <a:tr h="663487">
                <a:tc>
                  <a:txBody>
                    <a:bodyPr/>
                    <a:lstStyle/>
                    <a:p>
                      <a:pPr>
                        <a:lnSpc>
                          <a:spcPct val="107000"/>
                        </a:lnSpc>
                        <a:spcAft>
                          <a:spcPts val="0"/>
                        </a:spcAft>
                      </a:pPr>
                      <a:r>
                        <a:rPr lang="fr-FR" sz="2000" dirty="0">
                          <a:effectLst/>
                        </a:rPr>
                        <a:t>Qualité de l’interaction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1469716"/>
                  </a:ext>
                </a:extLst>
              </a:tr>
              <a:tr h="995231">
                <a:tc>
                  <a:txBody>
                    <a:bodyPr/>
                    <a:lstStyle/>
                    <a:p>
                      <a:pPr>
                        <a:lnSpc>
                          <a:spcPct val="107000"/>
                        </a:lnSpc>
                        <a:spcAft>
                          <a:spcPts val="0"/>
                        </a:spcAft>
                      </a:pPr>
                      <a:r>
                        <a:rPr lang="fr-FR" sz="2000" dirty="0">
                          <a:effectLst/>
                        </a:rPr>
                        <a:t>Qualité et construction de l’argumentation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r>
                        <a:rPr lang="fr-FR" sz="2000" dirty="0" smtClean="0">
                          <a:effectLst/>
                        </a:rPr>
                        <a:t>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2858766"/>
                  </a:ext>
                </a:extLst>
              </a:tr>
            </a:tbl>
          </a:graphicData>
        </a:graphic>
      </p:graphicFrame>
    </p:spTree>
    <p:extLst>
      <p:ext uri="{BB962C8B-B14F-4D97-AF65-F5344CB8AC3E}">
        <p14:creationId xmlns:p14="http://schemas.microsoft.com/office/powerpoint/2010/main" val="2727067019"/>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1829</Words>
  <Application>Microsoft Office PowerPoint</Application>
  <PresentationFormat>Grand écran</PresentationFormat>
  <Paragraphs>235</Paragraphs>
  <Slides>13</Slides>
  <Notes>13</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21" baseType="lpstr">
      <vt:lpstr>Arial</vt:lpstr>
      <vt:lpstr>Roboto</vt:lpstr>
      <vt:lpstr>Calibri</vt:lpstr>
      <vt:lpstr>Wingdings</vt:lpstr>
      <vt:lpstr>Times New Roman</vt:lpstr>
      <vt:lpstr>Courier New</vt:lpstr>
      <vt:lpstr>Thème Office</vt:lpstr>
      <vt:lpstr>Objet d’environnement du Gestionnaire de liaisons</vt:lpstr>
      <vt:lpstr>ETRE JURY AU GRAND ORAL</vt:lpstr>
      <vt:lpstr>Objectif du webinaire</vt:lpstr>
      <vt:lpstr>SOMMAIRE</vt:lpstr>
      <vt:lpstr>GÉNÉRALITÉS</vt:lpstr>
      <vt:lpstr>ÉVALUATION</vt:lpstr>
      <vt:lpstr>ÉVALUATION</vt:lpstr>
      <vt:lpstr>ÉVALUATION</vt:lpstr>
      <vt:lpstr>ÉVALUATION – FOCUS PROFIL DE CANDIDAT</vt:lpstr>
      <vt:lpstr>ÉVALUATION – FOCUS PROFIL DE CANDIDAT</vt:lpstr>
      <vt:lpstr>ÉVALUATION – FOCUS PROFIL DE CANDIDAT</vt:lpstr>
      <vt:lpstr>POINTS DE VIGILANCE</vt:lpstr>
      <vt:lpstr>POINTS DE VIGILANCE</vt:lpstr>
      <vt:lpstr>POINTS DE VIGILANCE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GRAND ORAL EN STMG</dc:title>
  <dc:creator>nfreydiere</dc:creator>
  <cp:lastModifiedBy>nfreydiere</cp:lastModifiedBy>
  <cp:revision>35</cp:revision>
  <dcterms:created xsi:type="dcterms:W3CDTF">2024-09-19T13:22:51Z</dcterms:created>
  <dcterms:modified xsi:type="dcterms:W3CDTF">2026-06-17T16:48:49Z</dcterms:modified>
</cp:coreProperties>
</file>