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7" r:id="rId4"/>
    <p:sldId id="258" r:id="rId5"/>
    <p:sldId id="262" r:id="rId6"/>
    <p:sldId id="263" r:id="rId7"/>
    <p:sldId id="259" r:id="rId8"/>
    <p:sldId id="260" r:id="rId9"/>
    <p:sldId id="261" r:id="rId10"/>
    <p:sldId id="266" r:id="rId11"/>
    <p:sldId id="267" r:id="rId12"/>
    <p:sldId id="268" r:id="rId13"/>
    <p:sldId id="265" r:id="rId14"/>
  </p:sldIdLst>
  <p:sldSz cx="9144000" cy="6858000" type="screen4x3"/>
  <p:notesSz cx="6858000" cy="9144000"/>
  <p:custDataLst>
    <p:tags r:id="rId15"/>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5" d="100"/>
          <a:sy n="85" d="100"/>
        </p:scale>
        <p:origin x="-893"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FR" smtClean="0"/>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735982-E7C4-E241-AF6D-1725DC5BBF69}" type="slidenum">
              <a:rPr lang="fr-FR" smtClean="0"/>
              <a:pPr/>
              <a:t>‹N°›</a:t>
            </a:fld>
            <a:endParaRPr lang="fr-F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FR" smtClean="0"/>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735982-E7C4-E241-AF6D-1725DC5BBF69}" type="slidenum">
              <a:rPr lang="fr-FR" smtClean="0"/>
              <a:pPr/>
              <a:t>‹N°›</a:t>
            </a:fld>
            <a:endParaRPr lang="fr-F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FR" smtClean="0"/>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735982-E7C4-E241-AF6D-1725DC5BBF69}" type="slidenum">
              <a:rPr lang="fr-FR" smtClean="0"/>
              <a:pPr/>
              <a:t>‹N°›</a:t>
            </a:fld>
            <a:endParaRPr lang="fr-F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FR" smtClean="0"/>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FR" smtClean="0"/>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Bef>
                <a:spcPct val="20000"/>
              </a:spcBef>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FR" smtClean="0"/>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FR" smtClean="0"/>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F4293CEF-4443-9946-B941-C02F7088C122}" type="datetimeFigureOut">
              <a:rPr lang="fr-FR" smtClean="0"/>
              <a:pPr/>
              <a:t>22/09/2015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735982-E7C4-E241-AF6D-1725DC5BBF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4293CEF-4443-9946-B941-C02F7088C122}" type="datetimeFigureOut">
              <a:rPr lang="fr-FR" smtClean="0"/>
              <a:pPr/>
              <a:t>22/09/2015</a:t>
            </a:fld>
            <a:endParaRPr lang="fr-F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fr-F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6B735982-E7C4-E241-AF6D-1725DC5BBF69}" type="slidenum">
              <a:rPr lang="fr-FR" smtClean="0"/>
              <a:pPr/>
              <a:t>‹N°›</a:t>
            </a:fld>
            <a:endParaRPr lang="fr-F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localhost\Users\kgmerle\Desktop\clilnew%20-%20copie.mp4"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localhost\Users\kgmerle\Desktop\ClilESPE.mp4"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ducation.gouv.fr/bo/2004/7/MENP0302665A.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DNL: Discipline Non Linguistique</a:t>
            </a:r>
            <a:endParaRPr lang="fr-FR" dirty="0"/>
          </a:p>
        </p:txBody>
      </p:sp>
      <p:sp>
        <p:nvSpPr>
          <p:cNvPr id="3" name="Sous-titre 2"/>
          <p:cNvSpPr>
            <a:spLocks noGrp="1"/>
          </p:cNvSpPr>
          <p:nvPr>
            <p:ph type="subTitle" idx="1"/>
          </p:nvPr>
        </p:nvSpPr>
        <p:spPr/>
        <p:txBody>
          <a:bodyPr/>
          <a:lstStyle/>
          <a:p>
            <a:endParaRPr lang="fr-FR"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296" y="609600"/>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386" name="Group 13"/>
          <p:cNvGrpSpPr>
            <a:grpSpLocks/>
          </p:cNvGrpSpPr>
          <p:nvPr/>
        </p:nvGrpSpPr>
        <p:grpSpPr bwMode="auto">
          <a:xfrm>
            <a:off x="823386" y="152400"/>
            <a:ext cx="6949014" cy="796925"/>
            <a:chOff x="281" y="6336"/>
            <a:chExt cx="11529" cy="1227"/>
          </a:xfrm>
        </p:grpSpPr>
        <p:sp>
          <p:nvSpPr>
            <p:cNvPr id="101" name="Rectangle 14"/>
            <p:cNvSpPr>
              <a:spLocks noChangeArrowheads="1"/>
            </p:cNvSpPr>
            <p:nvPr/>
          </p:nvSpPr>
          <p:spPr bwMode="auto">
            <a:xfrm>
              <a:off x="281" y="6336"/>
              <a:ext cx="11016" cy="523"/>
            </a:xfrm>
            <a:prstGeom prst="rect">
              <a:avLst/>
            </a:prstGeom>
            <a:solidFill>
              <a:srgbClr val="365F91"/>
            </a:solidFill>
            <a:ln w="9525">
              <a:noFill/>
              <a:miter lim="800000"/>
              <a:headEnd/>
              <a:tailEnd/>
            </a:ln>
          </p:spPr>
          <p:txBody>
            <a:bodyPr vert="horz" wrap="square" lIns="228600" tIns="45720" rIns="914400" bIns="0" numCol="1" anchor="b"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lang="fr-FR" sz="2000" dirty="0" smtClean="0">
                  <a:solidFill>
                    <a:srgbClr val="FFFFFF"/>
                  </a:solidFill>
                  <a:latin typeface="Calibri" pitchFamily="41" charset="0"/>
                  <a:ea typeface="Times New Roman" pitchFamily="41" charset="0"/>
                </a:rPr>
                <a:t>CLIL PRESENTATION – ESPE - </a:t>
              </a:r>
              <a:r>
                <a:rPr kumimoji="0" lang="fr-FR" sz="2000" b="0" i="0" u="none" strike="noStrike" cap="none" normalizeH="0" baseline="0" dirty="0" smtClean="0">
                  <a:ln>
                    <a:noFill/>
                  </a:ln>
                  <a:solidFill>
                    <a:srgbClr val="FFFFFF"/>
                  </a:solidFill>
                  <a:effectLst/>
                  <a:latin typeface="Calibri" pitchFamily="41" charset="0"/>
                  <a:ea typeface="Times New Roman" pitchFamily="41" charset="0"/>
                </a:rPr>
                <a:t>  LYON</a:t>
              </a:r>
              <a:endParaRPr kumimoji="0" lang="fr-FR" sz="2000" b="0" i="0" u="none" strike="noStrike" cap="none" normalizeH="0" baseline="0" dirty="0">
                <a:ln>
                  <a:noFill/>
                </a:ln>
                <a:solidFill>
                  <a:srgbClr val="FFFFFF"/>
                </a:solidFill>
                <a:effectLst/>
                <a:latin typeface="Calibri" pitchFamily="41" charset="0"/>
                <a:ea typeface="Times New Roman" pitchFamily="41" charset="0"/>
              </a:endParaRPr>
            </a:p>
          </p:txBody>
        </p:sp>
        <p:sp>
          <p:nvSpPr>
            <p:cNvPr id="102" name="Rectangle 15"/>
            <p:cNvSpPr>
              <a:spLocks noChangeArrowheads="1"/>
            </p:cNvSpPr>
            <p:nvPr/>
          </p:nvSpPr>
          <p:spPr bwMode="auto">
            <a:xfrm>
              <a:off x="11449" y="6336"/>
              <a:ext cx="361" cy="1227"/>
            </a:xfrm>
            <a:prstGeom prst="rect">
              <a:avLst/>
            </a:prstGeom>
            <a:solidFill>
              <a:srgbClr val="8DB3E2"/>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fr-FR"/>
            </a:p>
          </p:txBody>
        </p:sp>
      </p:grpSp>
      <p:pic>
        <p:nvPicPr>
          <p:cNvPr id="8"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0417" y="609600"/>
            <a:ext cx="278268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64342"/>
            <a:ext cx="7716837" cy="1447800"/>
          </a:xfrm>
        </p:spPr>
        <p:txBody>
          <a:bodyPr/>
          <a:lstStyle/>
          <a:p>
            <a:r>
              <a:rPr lang="fr-FR" dirty="0" smtClean="0"/>
              <a:t>			Pratiques 			Pédagogiques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Travaux de groupes (2 à 4)</a:t>
            </a:r>
          </a:p>
          <a:p>
            <a:r>
              <a:rPr lang="fr-FR" dirty="0" smtClean="0"/>
              <a:t>Jeux de Rôles</a:t>
            </a:r>
          </a:p>
          <a:p>
            <a:r>
              <a:rPr lang="fr-FR" dirty="0" smtClean="0"/>
              <a:t>Vidéos</a:t>
            </a:r>
          </a:p>
          <a:p>
            <a:r>
              <a:rPr lang="fr-FR" dirty="0" smtClean="0"/>
              <a:t>Exposés: Mondialisation, Europe, Crise …</a:t>
            </a:r>
          </a:p>
          <a:p>
            <a:r>
              <a:rPr lang="fr-FR" dirty="0" smtClean="0"/>
              <a:t>Recherches @</a:t>
            </a:r>
          </a:p>
          <a:p>
            <a:r>
              <a:rPr lang="fr-FR" dirty="0" smtClean="0"/>
              <a:t>Transversalité et Travail Collaboratif</a:t>
            </a:r>
          </a:p>
          <a:p>
            <a:r>
              <a:rPr lang="fr-FR" dirty="0" smtClean="0"/>
              <a:t>Classes inversés etc. …</a:t>
            </a:r>
            <a:endParaRPr lang="fr-FR"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788" y="296719"/>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4919686" y="296719"/>
            <a:ext cx="2989146" cy="915738"/>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2400"/>
            <a:ext cx="7716837" cy="1447800"/>
          </a:xfrm>
        </p:spPr>
        <p:txBody>
          <a:bodyPr/>
          <a:lstStyle/>
          <a:p>
            <a:r>
              <a:rPr lang="fr-FR" sz="2000" dirty="0" smtClean="0"/>
              <a:t>Exemples de travaux: Video sur les principes de la DNL</a:t>
            </a:r>
            <a:endParaRPr lang="fr-FR" sz="2000" dirty="0"/>
          </a:p>
        </p:txBody>
      </p:sp>
      <p:pic>
        <p:nvPicPr>
          <p:cNvPr id="7" name="clilnew - copie.mp4">
            <a:hlinkClick r:id="" action="ppaction://media"/>
          </p:cNvPr>
          <p:cNvPicPr>
            <a:picLocks noGrp="1"/>
          </p:cNvPicPr>
          <p:nvPr>
            <p:ph idx="1"/>
            <a:videoFile r:link="rId1"/>
          </p:nvPr>
        </p:nvPicPr>
        <p:blipFill>
          <a:blip r:embed="rId3"/>
          <a:stretch>
            <a:fillRect/>
          </a:stretch>
        </p:blipFill>
        <p:spPr>
          <a:xfrm>
            <a:off x="381000" y="1600200"/>
            <a:ext cx="8153400" cy="4800600"/>
          </a:xfrm>
        </p:spPr>
      </p:pic>
      <p:pic>
        <p:nvPicPr>
          <p:cNvPr id="4" name="I 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52400"/>
            <a:ext cx="3611446" cy="763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5">
            <a:extLst>
              <a:ext uri="{28A0092B-C50C-407E-A947-70E740481C1C}">
                <a14:useLocalDpi xmlns:a14="http://schemas.microsoft.com/office/drawing/2010/main" xmlns="" val="0"/>
              </a:ext>
            </a:extLst>
          </a:blip>
          <a:srcRect/>
          <a:stretch>
            <a:fillRect/>
          </a:stretch>
        </p:blipFill>
        <p:spPr bwMode="auto">
          <a:xfrm>
            <a:off x="4781646" y="152400"/>
            <a:ext cx="2989146" cy="7633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990600"/>
            <a:ext cx="7716837" cy="381000"/>
          </a:xfrm>
        </p:spPr>
        <p:txBody>
          <a:bodyPr/>
          <a:lstStyle/>
          <a:p>
            <a:r>
              <a:rPr lang="fr-FR" sz="2400" dirty="0" smtClean="0"/>
              <a:t>Exemples de Travaux: Video sur le Plan Marketing</a:t>
            </a:r>
            <a:br>
              <a:rPr lang="fr-FR" sz="2400" dirty="0" smtClean="0"/>
            </a:br>
            <a:r>
              <a:rPr lang="fr-FR" sz="2400" dirty="0" smtClean="0"/>
              <a:t>en classe inversée</a:t>
            </a:r>
            <a:endParaRPr lang="fr-FR" sz="2400" dirty="0"/>
          </a:p>
        </p:txBody>
      </p:sp>
      <p:pic>
        <p:nvPicPr>
          <p:cNvPr id="4" name="ClilESPE.mp4">
            <a:hlinkClick r:id="" action="ppaction://media"/>
          </p:cNvPr>
          <p:cNvPicPr>
            <a:picLocks noGrp="1"/>
          </p:cNvPicPr>
          <p:nvPr>
            <p:ph idx="1"/>
            <a:videoFile r:link="rId1"/>
          </p:nvPr>
        </p:nvPicPr>
        <p:blipFill>
          <a:blip r:embed="rId3"/>
          <a:stretch>
            <a:fillRect/>
          </a:stretch>
        </p:blipFill>
        <p:spPr>
          <a:xfrm>
            <a:off x="304800" y="1981200"/>
            <a:ext cx="8229599" cy="4419600"/>
          </a:xfrm>
        </p:spPr>
      </p:pic>
      <p:pic>
        <p:nvPicPr>
          <p:cNvPr id="5" name="I 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04801"/>
            <a:ext cx="3611446"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 1"/>
          <p:cNvPicPr/>
          <p:nvPr/>
        </p:nvPicPr>
        <p:blipFill>
          <a:blip r:embed="rId5">
            <a:extLst>
              <a:ext uri="{28A0092B-C50C-407E-A947-70E740481C1C}">
                <a14:useLocalDpi xmlns:a14="http://schemas.microsoft.com/office/drawing/2010/main" xmlns="" val="0"/>
              </a:ext>
            </a:extLst>
          </a:blip>
          <a:srcRect/>
          <a:stretch>
            <a:fillRect/>
          </a:stretch>
        </p:blipFill>
        <p:spPr bwMode="auto">
          <a:xfrm>
            <a:off x="4211081" y="304802"/>
            <a:ext cx="1808719" cy="457200"/>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9" y="1600200"/>
            <a:ext cx="7716837" cy="304800"/>
          </a:xfrm>
        </p:spPr>
        <p:txBody>
          <a:bodyPr/>
          <a:lstStyle/>
          <a:p>
            <a:r>
              <a:rPr lang="fr-FR" dirty="0" smtClean="0"/>
              <a:t/>
            </a:r>
            <a:br>
              <a:rPr lang="fr-FR" dirty="0" smtClean="0"/>
            </a:br>
            <a:r>
              <a:rPr lang="fr-FR" dirty="0" smtClean="0"/>
              <a:t>Ressources à consulter</a:t>
            </a:r>
            <a:endParaRPr lang="fr-FR" dirty="0"/>
          </a:p>
        </p:txBody>
      </p:sp>
      <p:sp>
        <p:nvSpPr>
          <p:cNvPr id="3" name="Espace réservé du contenu 2"/>
          <p:cNvSpPr>
            <a:spLocks noGrp="1"/>
          </p:cNvSpPr>
          <p:nvPr>
            <p:ph idx="1"/>
          </p:nvPr>
        </p:nvSpPr>
        <p:spPr>
          <a:xfrm>
            <a:off x="712789" y="2362200"/>
            <a:ext cx="7716838" cy="4114800"/>
          </a:xfrm>
        </p:spPr>
        <p:txBody>
          <a:bodyPr>
            <a:normAutofit fontScale="47500" lnSpcReduction="20000"/>
          </a:bodyPr>
          <a:lstStyle/>
          <a:p>
            <a:endParaRPr lang="fr-FR" dirty="0" smtClean="0"/>
          </a:p>
          <a:p>
            <a:r>
              <a:rPr lang="fr-FR" sz="4000" dirty="0" smtClean="0"/>
              <a:t>BO n°7 du 12 février 2004</a:t>
            </a:r>
          </a:p>
          <a:p>
            <a:r>
              <a:rPr lang="fr-FR" sz="4000" dirty="0" smtClean="0"/>
              <a:t>BO du 28 octobre 2004</a:t>
            </a:r>
          </a:p>
          <a:p>
            <a:r>
              <a:rPr lang="fr-FR" sz="4000" dirty="0" smtClean="0"/>
              <a:t>EMILE</a:t>
            </a:r>
          </a:p>
          <a:p>
            <a:r>
              <a:rPr lang="fr-FR" sz="4000" dirty="0" smtClean="0"/>
              <a:t>SELO</a:t>
            </a:r>
          </a:p>
          <a:p>
            <a:r>
              <a:rPr lang="fr-FR" sz="4000" dirty="0" smtClean="0"/>
              <a:t>@: emilangues.education.fr</a:t>
            </a:r>
          </a:p>
          <a:p>
            <a:r>
              <a:rPr lang="fr-FR" sz="4000" dirty="0" smtClean="0"/>
              <a:t>Rapports de Jurys</a:t>
            </a:r>
          </a:p>
          <a:p>
            <a:r>
              <a:rPr lang="fr-FR" sz="4000" dirty="0" smtClean="0"/>
              <a:t>Georges Merle CLIL vidéos sur You Tube</a:t>
            </a:r>
          </a:p>
          <a:p>
            <a:pPr>
              <a:buNone/>
            </a:pPr>
            <a:endParaRPr lang="fr-FR" dirty="0" smtClean="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789" y="434753"/>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4470" y="434753"/>
            <a:ext cx="298914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9" y="1066800"/>
            <a:ext cx="7716837" cy="1028700"/>
          </a:xfrm>
        </p:spPr>
        <p:txBody>
          <a:bodyPr/>
          <a:lstStyle/>
          <a:p>
            <a:r>
              <a:rPr lang="fr-FR" dirty="0" smtClean="0"/>
              <a:t>Déroulé de l’intervention</a:t>
            </a:r>
            <a:endParaRPr lang="fr-FR" dirty="0"/>
          </a:p>
        </p:txBody>
      </p:sp>
      <p:sp>
        <p:nvSpPr>
          <p:cNvPr id="3" name="Espace réservé du contenu 2"/>
          <p:cNvSpPr>
            <a:spLocks noGrp="1"/>
          </p:cNvSpPr>
          <p:nvPr>
            <p:ph idx="1"/>
          </p:nvPr>
        </p:nvSpPr>
        <p:spPr>
          <a:xfrm>
            <a:off x="712788" y="2095500"/>
            <a:ext cx="7716838" cy="4305300"/>
          </a:xfrm>
        </p:spPr>
        <p:txBody>
          <a:bodyPr>
            <a:normAutofit fontScale="70000" lnSpcReduction="20000"/>
          </a:bodyPr>
          <a:lstStyle/>
          <a:p>
            <a:pPr>
              <a:buNone/>
            </a:pPr>
            <a:r>
              <a:rPr lang="fr-FR" dirty="0" smtClean="0"/>
              <a:t>Présentation générale de la Certification DNL</a:t>
            </a:r>
          </a:p>
          <a:p>
            <a:pPr>
              <a:buNone/>
            </a:pPr>
            <a:r>
              <a:rPr lang="fr-FR" dirty="0" smtClean="0"/>
              <a:t>Textes de référence</a:t>
            </a:r>
          </a:p>
          <a:p>
            <a:pPr>
              <a:buNone/>
            </a:pPr>
            <a:r>
              <a:rPr lang="fr-FR" dirty="0" smtClean="0"/>
              <a:t>Formation à Lyon</a:t>
            </a:r>
          </a:p>
          <a:p>
            <a:pPr>
              <a:buNone/>
            </a:pPr>
            <a:r>
              <a:rPr lang="fr-FR" dirty="0" smtClean="0"/>
              <a:t>Calendrier indicatif : </a:t>
            </a:r>
            <a:r>
              <a:rPr lang="fr-FR" sz="1800" dirty="0" smtClean="0"/>
              <a:t>Dossier Examen + Dossier Formation</a:t>
            </a:r>
          </a:p>
          <a:p>
            <a:pPr>
              <a:buNone/>
            </a:pPr>
            <a:r>
              <a:rPr lang="fr-FR" dirty="0" smtClean="0"/>
              <a:t>L’examen de Certification</a:t>
            </a:r>
          </a:p>
          <a:p>
            <a:pPr>
              <a:buNone/>
            </a:pPr>
            <a:r>
              <a:rPr lang="fr-FR" dirty="0" smtClean="0"/>
              <a:t>Les Pratiques Pédagogiques</a:t>
            </a:r>
          </a:p>
          <a:p>
            <a:pPr>
              <a:buNone/>
            </a:pPr>
            <a:r>
              <a:rPr lang="fr-FR" dirty="0" smtClean="0"/>
              <a:t>Ressources complémentaires</a:t>
            </a:r>
          </a:p>
          <a:p>
            <a:pPr>
              <a:buNone/>
            </a:pPr>
            <a:endParaRPr lang="fr-FR" dirty="0" smtClean="0"/>
          </a:p>
          <a:p>
            <a:pPr>
              <a:buNone/>
            </a:pPr>
            <a:r>
              <a:rPr lang="fr-FR" dirty="0" smtClean="0"/>
              <a:t> </a:t>
            </a:r>
          </a:p>
          <a:p>
            <a:pPr>
              <a:buNone/>
            </a:pPr>
            <a:endParaRPr lang="fr-FR" dirty="0" smtClean="0"/>
          </a:p>
          <a:p>
            <a:pPr>
              <a:buNone/>
            </a:pPr>
            <a:endParaRPr lang="fr-FR" dirty="0" smtClean="0"/>
          </a:p>
          <a:p>
            <a:pPr>
              <a:buNone/>
            </a:pPr>
            <a:endParaRPr lang="fr-FR"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788" y="304800"/>
            <a:ext cx="4468811" cy="991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4999" y="304800"/>
            <a:ext cx="2377885" cy="991938"/>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1295400"/>
            <a:ext cx="7716837" cy="457200"/>
          </a:xfrm>
        </p:spPr>
        <p:txBody>
          <a:bodyPr/>
          <a:lstStyle/>
          <a:p>
            <a:r>
              <a:rPr lang="fr-FR" dirty="0" smtClean="0"/>
              <a:t>             DNL et Certification</a:t>
            </a:r>
            <a:endParaRPr lang="fr-FR" dirty="0"/>
          </a:p>
        </p:txBody>
      </p:sp>
      <p:sp>
        <p:nvSpPr>
          <p:cNvPr id="3" name="Espace réservé du contenu 2"/>
          <p:cNvSpPr>
            <a:spLocks noGrp="1"/>
          </p:cNvSpPr>
          <p:nvPr>
            <p:ph idx="1"/>
          </p:nvPr>
        </p:nvSpPr>
        <p:spPr>
          <a:xfrm>
            <a:off x="152400" y="1752600"/>
            <a:ext cx="8763000" cy="4648200"/>
          </a:xfrm>
        </p:spPr>
        <p:txBody>
          <a:bodyPr/>
          <a:lstStyle/>
          <a:p>
            <a:pPr>
              <a:buNone/>
            </a:pPr>
            <a:r>
              <a:rPr lang="fr-FR" b="1" dirty="0" smtClean="0"/>
              <a:t>     </a:t>
            </a:r>
          </a:p>
          <a:p>
            <a:pPr>
              <a:buNone/>
            </a:pPr>
            <a:r>
              <a:rPr lang="fr-FR" b="1" dirty="0" smtClean="0"/>
              <a:t>« L</a:t>
            </a:r>
            <a:r>
              <a:rPr lang="fr-FR" dirty="0" smtClean="0"/>
              <a:t>'Europe a fait preuve d'un volontarisme exceptionnel en faveur de l'éducation </a:t>
            </a:r>
            <a:r>
              <a:rPr lang="fr-FR" dirty="0" err="1" smtClean="0"/>
              <a:t>bi-</a:t>
            </a:r>
            <a:r>
              <a:rPr lang="fr-FR" dirty="0" smtClean="0"/>
              <a:t>/plurilingue et de l’Enseignement de Matières par l´Intégration d´une Langue Étrangère (désormais EMILE) ». </a:t>
            </a:r>
            <a:r>
              <a:rPr lang="fr-FR" b="1" dirty="0" smtClean="0"/>
              <a:t> </a:t>
            </a:r>
          </a:p>
          <a:p>
            <a:pPr>
              <a:buNone/>
            </a:pPr>
            <a:r>
              <a:rPr lang="fr-FR" b="1" dirty="0" smtClean="0"/>
              <a:t>	Pour enseigner dans les Disciplines Non Linguistiques (DNL) dans les Sections européennes ou de langues orientales, il faut passer une certification complémentaire.</a:t>
            </a:r>
          </a:p>
          <a:p>
            <a:pPr>
              <a:buNone/>
            </a:pPr>
            <a:r>
              <a:rPr lang="fr-FR" b="1" dirty="0" smtClean="0"/>
              <a:t>	Exemple: Enseigner l’Economie en anglais</a:t>
            </a:r>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52400"/>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051" y="152399"/>
            <a:ext cx="298914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1828800"/>
            <a:ext cx="7716837" cy="990600"/>
          </a:xfrm>
        </p:spPr>
        <p:txBody>
          <a:bodyPr/>
          <a:lstStyle/>
          <a:p>
            <a:r>
              <a:rPr lang="fr-FR" dirty="0" smtClean="0"/>
              <a:t>Texte de Référence</a:t>
            </a:r>
            <a:endParaRPr lang="fr-FR" dirty="0"/>
          </a:p>
        </p:txBody>
      </p:sp>
      <p:sp>
        <p:nvSpPr>
          <p:cNvPr id="3" name="Espace réservé du contenu 2"/>
          <p:cNvSpPr>
            <a:spLocks noGrp="1"/>
          </p:cNvSpPr>
          <p:nvPr>
            <p:ph idx="1"/>
          </p:nvPr>
        </p:nvSpPr>
        <p:spPr/>
        <p:txBody>
          <a:bodyPr/>
          <a:lstStyle/>
          <a:p>
            <a:r>
              <a:rPr lang="fr-FR" dirty="0" smtClean="0"/>
              <a:t>Comme le spécifie le </a:t>
            </a:r>
            <a:r>
              <a:rPr lang="fr-FR" u="sng" dirty="0" smtClean="0">
                <a:hlinkClick r:id="rId2"/>
              </a:rPr>
              <a:t>BO n°7 du 12 février 2004, </a:t>
            </a:r>
            <a:r>
              <a:rPr lang="fr-FR" dirty="0" smtClean="0">
                <a:hlinkClick r:id="rId2"/>
              </a:rPr>
              <a:t>une certification complémentaire peut être accordée depuis février 2005 aux enseignants de disciplines non linguistiques (DNL) pour enseigner leur discipline dans une langue autre que le français, dans le cadre des sections européennes ou de langues orientales (SELO).</a:t>
            </a:r>
            <a:endParaRPr lang="fr-FR" dirty="0"/>
          </a:p>
        </p:txBody>
      </p:sp>
      <p:pic>
        <p:nvPicPr>
          <p:cNvPr id="4" name="I 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212" y="533401"/>
            <a:ext cx="3990187" cy="1019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4">
            <a:extLst>
              <a:ext uri="{28A0092B-C50C-407E-A947-70E740481C1C}">
                <a14:useLocalDpi xmlns:a14="http://schemas.microsoft.com/office/drawing/2010/main" xmlns="" val="0"/>
              </a:ext>
            </a:extLst>
          </a:blip>
          <a:srcRect/>
          <a:stretch>
            <a:fillRect/>
          </a:stretch>
        </p:blipFill>
        <p:spPr bwMode="auto">
          <a:xfrm>
            <a:off x="5257800" y="533401"/>
            <a:ext cx="2989146" cy="1019541"/>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1066800"/>
            <a:ext cx="7716837" cy="1143000"/>
          </a:xfrm>
        </p:spPr>
        <p:txBody>
          <a:bodyPr/>
          <a:lstStyle/>
          <a:p>
            <a:r>
              <a:rPr lang="fr-FR" sz="3600" dirty="0" smtClean="0"/>
              <a:t>Préparer la Certification à Lyon</a:t>
            </a:r>
            <a:br>
              <a:rPr lang="fr-FR" sz="3600" dirty="0" smtClean="0"/>
            </a:br>
            <a:endParaRPr lang="fr-FR" sz="3600" dirty="0"/>
          </a:p>
        </p:txBody>
      </p:sp>
      <p:sp>
        <p:nvSpPr>
          <p:cNvPr id="3" name="Espace réservé du contenu 2"/>
          <p:cNvSpPr>
            <a:spLocks noGrp="1"/>
          </p:cNvSpPr>
          <p:nvPr>
            <p:ph idx="1"/>
          </p:nvPr>
        </p:nvSpPr>
        <p:spPr>
          <a:xfrm>
            <a:off x="712788" y="2209800"/>
            <a:ext cx="7716838" cy="4191000"/>
          </a:xfrm>
        </p:spPr>
        <p:txBody>
          <a:bodyPr>
            <a:normAutofit fontScale="92500" lnSpcReduction="10000"/>
          </a:bodyPr>
          <a:lstStyle/>
          <a:p>
            <a:pPr>
              <a:buNone/>
            </a:pPr>
            <a:endParaRPr lang="fr-FR" sz="2200" dirty="0" smtClean="0"/>
          </a:p>
          <a:p>
            <a:pPr>
              <a:buNone/>
            </a:pPr>
            <a:r>
              <a:rPr lang="fr-FR" sz="2200" dirty="0" smtClean="0"/>
              <a:t>Formation facultative mais vivement conseillée</a:t>
            </a:r>
          </a:p>
          <a:p>
            <a:pPr>
              <a:buNone/>
            </a:pPr>
            <a:r>
              <a:rPr lang="fr-FR" sz="2200" dirty="0" smtClean="0"/>
              <a:t>Université Lyon II</a:t>
            </a:r>
          </a:p>
          <a:p>
            <a:pPr>
              <a:buNone/>
            </a:pPr>
            <a:r>
              <a:rPr lang="fr-FR" sz="2200" dirty="0" smtClean="0"/>
              <a:t>Responsable de la Formation (en anglais):</a:t>
            </a:r>
          </a:p>
          <a:p>
            <a:pPr>
              <a:buNone/>
            </a:pPr>
            <a:r>
              <a:rPr lang="fr-FR" sz="2200" dirty="0" smtClean="0"/>
              <a:t>Mme Sylvia SOMMER</a:t>
            </a:r>
          </a:p>
          <a:p>
            <a:pPr>
              <a:buNone/>
            </a:pPr>
            <a:r>
              <a:rPr lang="fr-FR" sz="2200" dirty="0" smtClean="0"/>
              <a:t>Inscription, dépôt de dossier, entretien</a:t>
            </a:r>
          </a:p>
          <a:p>
            <a:pPr>
              <a:buNone/>
            </a:pPr>
            <a:r>
              <a:rPr lang="fr-FR" sz="2200" dirty="0" smtClean="0"/>
              <a:t>Une semaine de formation intensive</a:t>
            </a:r>
          </a:p>
          <a:p>
            <a:pPr>
              <a:buNone/>
            </a:pPr>
            <a:r>
              <a:rPr lang="fr-FR" sz="2200" dirty="0" smtClean="0"/>
              <a:t>Renseignements complémentaires: DAFOP</a:t>
            </a:r>
            <a:endParaRPr lang="fr-FR" sz="2200"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788" y="379540"/>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7793" y="379540"/>
            <a:ext cx="298914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1" y="990600"/>
            <a:ext cx="8991600" cy="838200"/>
          </a:xfrm>
        </p:spPr>
        <p:txBody>
          <a:bodyPr/>
          <a:lstStyle/>
          <a:p>
            <a:r>
              <a:rPr lang="fr-FR" dirty="0" smtClean="0">
                <a:solidFill>
                  <a:schemeClr val="tx1"/>
                </a:solidFill>
              </a:rPr>
              <a:t/>
            </a:r>
            <a:br>
              <a:rPr lang="fr-FR" dirty="0" smtClean="0">
                <a:solidFill>
                  <a:schemeClr val="tx1"/>
                </a:solidFill>
              </a:rPr>
            </a:br>
            <a:r>
              <a:rPr lang="fr-FR" dirty="0" smtClean="0">
                <a:solidFill>
                  <a:schemeClr val="tx1"/>
                </a:solidFill>
              </a:rPr>
              <a:t>Calendrier indicatif </a:t>
            </a:r>
            <a:br>
              <a:rPr lang="fr-FR" dirty="0" smtClean="0">
                <a:solidFill>
                  <a:schemeClr val="tx1"/>
                </a:solidFill>
              </a:rPr>
            </a:br>
            <a:r>
              <a:rPr lang="fr-FR" sz="2800" dirty="0" smtClean="0">
                <a:solidFill>
                  <a:schemeClr val="tx1"/>
                </a:solidFill>
              </a:rPr>
              <a:t>susceptible de modifications</a:t>
            </a:r>
            <a:endParaRPr lang="fr-FR" sz="2800" dirty="0">
              <a:solidFill>
                <a:schemeClr val="tx1"/>
              </a:solidFill>
            </a:endParaRPr>
          </a:p>
        </p:txBody>
      </p:sp>
      <p:sp>
        <p:nvSpPr>
          <p:cNvPr id="3" name="Espace réservé du contenu 2"/>
          <p:cNvSpPr>
            <a:spLocks noGrp="1"/>
          </p:cNvSpPr>
          <p:nvPr>
            <p:ph idx="1"/>
          </p:nvPr>
        </p:nvSpPr>
        <p:spPr>
          <a:xfrm>
            <a:off x="712789" y="2209800"/>
            <a:ext cx="7716838" cy="3617258"/>
          </a:xfrm>
        </p:spPr>
        <p:txBody>
          <a:bodyPr>
            <a:normAutofit fontScale="70000" lnSpcReduction="20000"/>
          </a:bodyPr>
          <a:lstStyle/>
          <a:p>
            <a:pPr>
              <a:buNone/>
            </a:pPr>
            <a:endParaRPr lang="fr-FR" dirty="0" smtClean="0"/>
          </a:p>
          <a:p>
            <a:pPr>
              <a:buNone/>
            </a:pPr>
            <a:r>
              <a:rPr lang="fr-FR" dirty="0" smtClean="0"/>
              <a:t>Sept. / </a:t>
            </a:r>
            <a:r>
              <a:rPr lang="fr-FR" dirty="0" err="1" smtClean="0"/>
              <a:t>oct</a:t>
            </a:r>
            <a:r>
              <a:rPr lang="fr-FR" dirty="0" smtClean="0"/>
              <a:t> . :Retrait du </a:t>
            </a:r>
            <a:r>
              <a:rPr lang="fr-FR" dirty="0" smtClean="0">
                <a:solidFill>
                  <a:srgbClr val="FF0000"/>
                </a:solidFill>
              </a:rPr>
              <a:t>dossier d’inscription à l’Examen</a:t>
            </a:r>
          </a:p>
          <a:p>
            <a:pPr>
              <a:buNone/>
            </a:pPr>
            <a:r>
              <a:rPr lang="fr-FR" dirty="0" smtClean="0">
                <a:solidFill>
                  <a:srgbClr val="FF0000"/>
                </a:solidFill>
              </a:rPr>
              <a:t>ET du</a:t>
            </a:r>
            <a:r>
              <a:rPr lang="fr-FR" dirty="0" smtClean="0"/>
              <a:t> </a:t>
            </a:r>
            <a:r>
              <a:rPr lang="fr-FR" dirty="0" smtClean="0">
                <a:solidFill>
                  <a:srgbClr val="FF0000"/>
                </a:solidFill>
              </a:rPr>
              <a:t>dossier d’inscription à la Formation</a:t>
            </a:r>
          </a:p>
          <a:p>
            <a:pPr>
              <a:buNone/>
            </a:pPr>
            <a:r>
              <a:rPr lang="fr-FR" dirty="0" smtClean="0"/>
              <a:t>Novembre: Dépôt du dossier écrit (Examen) et du dossier Formation </a:t>
            </a:r>
          </a:p>
          <a:p>
            <a:pPr>
              <a:buNone/>
            </a:pPr>
            <a:r>
              <a:rPr lang="fr-FR" dirty="0" smtClean="0"/>
              <a:t>Janvier: Test – bilan oral (Formation)</a:t>
            </a:r>
          </a:p>
          <a:p>
            <a:pPr>
              <a:buNone/>
            </a:pPr>
            <a:r>
              <a:rPr lang="fr-FR" dirty="0" smtClean="0"/>
              <a:t>Février: Formation à Lyon II (1 semaine)</a:t>
            </a:r>
          </a:p>
          <a:p>
            <a:pPr>
              <a:buNone/>
            </a:pPr>
            <a:r>
              <a:rPr lang="fr-FR" dirty="0" smtClean="0"/>
              <a:t>Mars: Examen</a:t>
            </a:r>
          </a:p>
          <a:p>
            <a:pPr>
              <a:buNone/>
            </a:pPr>
            <a:r>
              <a:rPr lang="fr-FR" dirty="0" smtClean="0"/>
              <a:t>Avril: Résultats </a:t>
            </a:r>
            <a:endParaRPr lang="fr-FR"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050" y="304800"/>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5267" y="304800"/>
            <a:ext cx="2989146" cy="912778"/>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828800"/>
            <a:ext cx="7716837" cy="533400"/>
          </a:xfrm>
        </p:spPr>
        <p:txBody>
          <a:bodyPr/>
          <a:lstStyle/>
          <a:p>
            <a:r>
              <a:rPr lang="fr-FR" dirty="0" smtClean="0"/>
              <a:t>              </a:t>
            </a:r>
            <a:r>
              <a:rPr lang="fr-FR" dirty="0" smtClean="0">
                <a:solidFill>
                  <a:schemeClr val="tx1"/>
                </a:solidFill>
              </a:rPr>
              <a:t>B.O n°7du 12/02/04</a:t>
            </a:r>
            <a:r>
              <a:rPr lang="fr-FR" dirty="0" smtClean="0"/>
              <a:t/>
            </a:r>
            <a:br>
              <a:rPr lang="fr-FR" dirty="0" smtClean="0"/>
            </a:br>
            <a:r>
              <a:rPr lang="fr-FR" dirty="0" smtClean="0"/>
              <a:t>Déroulement de l’Examen</a:t>
            </a:r>
            <a:br>
              <a:rPr lang="fr-FR" dirty="0" smtClean="0"/>
            </a:br>
            <a:r>
              <a:rPr lang="fr-FR" dirty="0" smtClean="0"/>
              <a:t> </a:t>
            </a:r>
            <a:endParaRPr lang="fr-FR" dirty="0"/>
          </a:p>
        </p:txBody>
      </p:sp>
      <p:sp>
        <p:nvSpPr>
          <p:cNvPr id="3" name="Espace réservé du contenu 2"/>
          <p:cNvSpPr>
            <a:spLocks noGrp="1"/>
          </p:cNvSpPr>
          <p:nvPr>
            <p:ph idx="1"/>
          </p:nvPr>
        </p:nvSpPr>
        <p:spPr>
          <a:xfrm>
            <a:off x="712788" y="1981200"/>
            <a:ext cx="7716838" cy="4419600"/>
          </a:xfrm>
        </p:spPr>
        <p:txBody>
          <a:bodyPr>
            <a:normAutofit/>
          </a:bodyPr>
          <a:lstStyle/>
          <a:p>
            <a:pPr>
              <a:buNone/>
            </a:pPr>
            <a:endParaRPr lang="fr-FR" dirty="0" smtClean="0"/>
          </a:p>
          <a:p>
            <a:pPr>
              <a:buNone/>
            </a:pPr>
            <a:r>
              <a:rPr lang="fr-FR" dirty="0" smtClean="0"/>
              <a:t>Durée totale  de 30 mn maximum:</a:t>
            </a:r>
          </a:p>
          <a:p>
            <a:pPr>
              <a:buNone/>
            </a:pPr>
            <a:r>
              <a:rPr lang="fr-FR" dirty="0" smtClean="0"/>
              <a:t>Première Partie:</a:t>
            </a:r>
          </a:p>
          <a:p>
            <a:pPr>
              <a:buNone/>
            </a:pPr>
            <a:r>
              <a:rPr lang="fr-FR" dirty="0" smtClean="0"/>
              <a:t> - </a:t>
            </a:r>
            <a:r>
              <a:rPr lang="fr-FR" dirty="0" smtClean="0">
                <a:solidFill>
                  <a:srgbClr val="FF0000"/>
                </a:solidFill>
              </a:rPr>
              <a:t>Un exposé du candidat (10 mn) en LVE</a:t>
            </a:r>
            <a:endParaRPr lang="fr-FR" dirty="0" smtClean="0"/>
          </a:p>
          <a:p>
            <a:pPr>
              <a:buNone/>
            </a:pPr>
            <a:r>
              <a:rPr lang="fr-FR" dirty="0" smtClean="0"/>
              <a:t>Deuxième Partie:  </a:t>
            </a:r>
          </a:p>
          <a:p>
            <a:pPr>
              <a:buNone/>
            </a:pPr>
            <a:r>
              <a:rPr lang="fr-FR" dirty="0" smtClean="0"/>
              <a:t> - </a:t>
            </a:r>
            <a:r>
              <a:rPr lang="fr-FR" dirty="0" smtClean="0">
                <a:solidFill>
                  <a:srgbClr val="FF0000"/>
                </a:solidFill>
              </a:rPr>
              <a:t>Un entretien avec le jury (20 mn) en LVE</a:t>
            </a:r>
            <a:endParaRPr lang="fr-FR" dirty="0" smtClean="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788" y="57460"/>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57460"/>
            <a:ext cx="298914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1295400"/>
            <a:ext cx="7716837" cy="1066800"/>
          </a:xfrm>
        </p:spPr>
        <p:txBody>
          <a:bodyPr/>
          <a:lstStyle/>
          <a:p>
            <a:r>
              <a:rPr lang="fr-FR" dirty="0" smtClean="0">
                <a:solidFill>
                  <a:schemeClr val="tx1"/>
                </a:solidFill>
              </a:rPr>
              <a:t>Examen de Certification </a:t>
            </a:r>
            <a:r>
              <a:rPr lang="fr-FR" sz="2800" dirty="0" smtClean="0"/>
              <a:t>Première partie : </a:t>
            </a:r>
            <a:r>
              <a:rPr lang="fr-FR" sz="2800" dirty="0" smtClean="0">
                <a:solidFill>
                  <a:srgbClr val="FF0000"/>
                </a:solidFill>
              </a:rPr>
              <a:t>Un exposé du candidat</a:t>
            </a:r>
            <a:r>
              <a:rPr lang="fr-FR" sz="2800" dirty="0" smtClean="0"/>
              <a:t> </a:t>
            </a:r>
            <a:endParaRPr lang="fr-FR" sz="2800" dirty="0"/>
          </a:p>
        </p:txBody>
      </p:sp>
      <p:sp>
        <p:nvSpPr>
          <p:cNvPr id="3" name="Espace réservé du contenu 2"/>
          <p:cNvSpPr>
            <a:spLocks noGrp="1"/>
          </p:cNvSpPr>
          <p:nvPr>
            <p:ph idx="1"/>
          </p:nvPr>
        </p:nvSpPr>
        <p:spPr>
          <a:xfrm>
            <a:off x="712788" y="2667000"/>
            <a:ext cx="8126412" cy="3733800"/>
          </a:xfrm>
        </p:spPr>
        <p:txBody>
          <a:bodyPr>
            <a:normAutofit/>
          </a:bodyPr>
          <a:lstStyle/>
          <a:p>
            <a:pPr>
              <a:buNone/>
            </a:pPr>
            <a:r>
              <a:rPr lang="fr-FR" dirty="0" smtClean="0"/>
              <a:t>- Durée : 10mn maximum portant sur:</a:t>
            </a:r>
          </a:p>
          <a:p>
            <a:pPr>
              <a:buNone/>
            </a:pPr>
            <a:r>
              <a:rPr lang="fr-FR" dirty="0" smtClean="0"/>
              <a:t>- sa formation universitaire ou professionnelle, </a:t>
            </a:r>
          </a:p>
          <a:p>
            <a:pPr>
              <a:buNone/>
            </a:pPr>
            <a:r>
              <a:rPr lang="fr-FR" dirty="0" smtClean="0"/>
              <a:t>- son expérience et de ses pratiques personnelles, ( Enseignement ou autre domaine, stages, échanges, travaux, voyages scolaires ou  réalisations effectuées à titre professionnel ou personnel…) </a:t>
            </a:r>
            <a:endParaRPr lang="fr-FR"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2788" y="232303"/>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232303"/>
            <a:ext cx="298914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9" y="1295400"/>
            <a:ext cx="7716837" cy="838200"/>
          </a:xfrm>
        </p:spPr>
        <p:txBody>
          <a:bodyPr/>
          <a:lstStyle/>
          <a:p>
            <a:r>
              <a:rPr lang="fr-FR" dirty="0" smtClean="0">
                <a:solidFill>
                  <a:schemeClr val="tx1"/>
                </a:solidFill>
              </a:rPr>
              <a:t/>
            </a:r>
            <a:br>
              <a:rPr lang="fr-FR" dirty="0" smtClean="0">
                <a:solidFill>
                  <a:schemeClr val="tx1"/>
                </a:solidFill>
              </a:rPr>
            </a:br>
            <a:r>
              <a:rPr lang="fr-FR" dirty="0" smtClean="0">
                <a:solidFill>
                  <a:schemeClr val="tx1"/>
                </a:solidFill>
              </a:rPr>
              <a:t>Examen de Certification </a:t>
            </a:r>
            <a:br>
              <a:rPr lang="fr-FR" dirty="0" smtClean="0">
                <a:solidFill>
                  <a:schemeClr val="tx1"/>
                </a:solidFill>
              </a:rPr>
            </a:br>
            <a:r>
              <a:rPr lang="fr-FR" sz="2400" dirty="0" smtClean="0"/>
              <a:t>Deuxième</a:t>
            </a:r>
            <a:r>
              <a:rPr lang="fr-FR" sz="2400" dirty="0" smtClean="0">
                <a:solidFill>
                  <a:schemeClr val="tx1"/>
                </a:solidFill>
              </a:rPr>
              <a:t> </a:t>
            </a:r>
            <a:r>
              <a:rPr lang="fr-FR" sz="2400" dirty="0" smtClean="0"/>
              <a:t> partie : </a:t>
            </a:r>
            <a:r>
              <a:rPr lang="fr-FR" sz="2400" dirty="0" smtClean="0">
                <a:solidFill>
                  <a:srgbClr val="FF0000"/>
                </a:solidFill>
              </a:rPr>
              <a:t>Un entretien avec le jury </a:t>
            </a:r>
            <a:endParaRPr lang="fr-FR" sz="2400" dirty="0">
              <a:solidFill>
                <a:srgbClr val="FF0000"/>
              </a:solidFill>
            </a:endParaRPr>
          </a:p>
        </p:txBody>
      </p:sp>
      <p:sp>
        <p:nvSpPr>
          <p:cNvPr id="3" name="Espace réservé du contenu 2"/>
          <p:cNvSpPr>
            <a:spLocks noGrp="1"/>
          </p:cNvSpPr>
          <p:nvPr>
            <p:ph idx="1"/>
          </p:nvPr>
        </p:nvSpPr>
        <p:spPr>
          <a:xfrm>
            <a:off x="712788" y="2438400"/>
            <a:ext cx="7716838" cy="3962400"/>
          </a:xfrm>
        </p:spPr>
        <p:txBody>
          <a:bodyPr>
            <a:normAutofit fontScale="70000" lnSpcReduction="20000"/>
          </a:bodyPr>
          <a:lstStyle/>
          <a:p>
            <a:pPr>
              <a:buFontTx/>
              <a:buChar char="-"/>
            </a:pPr>
            <a:endParaRPr lang="fr-FR" dirty="0" smtClean="0"/>
          </a:p>
          <a:p>
            <a:pPr>
              <a:buFontTx/>
              <a:buChar char="-"/>
            </a:pPr>
            <a:r>
              <a:rPr lang="fr-FR" dirty="0" smtClean="0"/>
              <a:t>Durée:  20 mn maximum</a:t>
            </a:r>
          </a:p>
          <a:p>
            <a:pPr>
              <a:buFontTx/>
              <a:buChar char="-"/>
            </a:pPr>
            <a:r>
              <a:rPr lang="fr-FR" dirty="0" smtClean="0"/>
              <a:t>Objet: apprécier les connaissances du candidat concernant:</a:t>
            </a:r>
          </a:p>
          <a:p>
            <a:pPr>
              <a:buFontTx/>
              <a:buChar char="-"/>
            </a:pPr>
            <a:r>
              <a:rPr lang="fr-FR" dirty="0" smtClean="0"/>
              <a:t> les contenus d’enseignement,</a:t>
            </a:r>
          </a:p>
          <a:p>
            <a:pPr>
              <a:buFontTx/>
              <a:buChar char="-"/>
            </a:pPr>
            <a:r>
              <a:rPr lang="fr-FR" dirty="0" smtClean="0"/>
              <a:t>les programmes</a:t>
            </a:r>
          </a:p>
          <a:p>
            <a:pPr>
              <a:buFontTx/>
              <a:buChar char="-"/>
            </a:pPr>
            <a:r>
              <a:rPr lang="fr-FR" dirty="0" smtClean="0"/>
              <a:t>les principes touchant à l’organisation du secteur disciplinaire</a:t>
            </a:r>
          </a:p>
          <a:p>
            <a:pPr>
              <a:buNone/>
            </a:pPr>
            <a:r>
              <a:rPr lang="fr-FR" dirty="0" smtClean="0"/>
              <a:t>-     les capacités de conception et d’implication dans la mise en œuvre, au sein d’une école ou d’un établissement scolaire du second degré, d’enseignements ou d’activités en rapport avec ce secteur. </a:t>
            </a:r>
          </a:p>
          <a:p>
            <a:pPr>
              <a:buNone/>
            </a:pPr>
            <a:endParaRPr lang="fr-FR" dirty="0"/>
          </a:p>
        </p:txBody>
      </p:sp>
      <p:pic>
        <p:nvPicPr>
          <p:cNvPr id="4" name="I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050" y="351933"/>
            <a:ext cx="3611446" cy="91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 1"/>
          <p:cNvPicPr/>
          <p:nvPr/>
        </p:nvPicPr>
        <p:blipFill>
          <a:blip r:embed="rId3">
            <a:extLst>
              <a:ext uri="{28A0092B-C50C-407E-A947-70E740481C1C}">
                <a14:useLocalDpi xmlns:a14="http://schemas.microsoft.com/office/drawing/2010/main" xmlns="" val="0"/>
              </a:ext>
            </a:extLst>
          </a:blip>
          <a:srcRect/>
          <a:stretch>
            <a:fillRect/>
          </a:stretch>
        </p:blipFill>
        <p:spPr bwMode="auto">
          <a:xfrm>
            <a:off x="5195766" y="351933"/>
            <a:ext cx="2989146" cy="915737"/>
          </a:xfrm>
          <a:prstGeom prst="roundRect">
            <a:avLst>
              <a:gd name="adj" fmla="val 16667"/>
            </a:avLst>
          </a:prstGeom>
          <a:noFill/>
          <a:ln w="63500" algn="in">
            <a:solidFill>
              <a:srgbClr val="F2F2F2"/>
            </a:solidFill>
            <a:round/>
            <a:headEnd/>
            <a:tailEnd/>
          </a:ln>
          <a:effectLst>
            <a:outerShdw dist="107763" dir="8100000" algn="ctr" rotWithShape="0">
              <a:srgbClr val="B2B2B2">
                <a:alpha val="50000"/>
              </a:srgbClr>
            </a:outerShdw>
          </a:effectLs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iel">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Ciel">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Ciel.thmx</Template>
  <TotalTime>149</TotalTime>
  <Words>441</Words>
  <Application>Microsoft Office PowerPoint</Application>
  <PresentationFormat>Affichage à l'écran (4:3)</PresentationFormat>
  <Paragraphs>76</Paragraphs>
  <Slides>13</Slides>
  <Notes>0</Notes>
  <HiddenSlides>0</HiddenSlides>
  <MMClips>2</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Ciel</vt:lpstr>
      <vt:lpstr>DNL: Discipline Non Linguistique</vt:lpstr>
      <vt:lpstr>Déroulé de l’intervention</vt:lpstr>
      <vt:lpstr>             DNL et Certification</vt:lpstr>
      <vt:lpstr>Texte de Référence</vt:lpstr>
      <vt:lpstr>Préparer la Certification à Lyon </vt:lpstr>
      <vt:lpstr> Calendrier indicatif  susceptible de modifications</vt:lpstr>
      <vt:lpstr>              B.O n°7du 12/02/04 Déroulement de l’Examen  </vt:lpstr>
      <vt:lpstr>Examen de Certification Première partie : Un exposé du candidat </vt:lpstr>
      <vt:lpstr> Examen de Certification  Deuxième  partie : Un entretien avec le jury </vt:lpstr>
      <vt:lpstr>   Pratiques    Pédagogiques</vt:lpstr>
      <vt:lpstr>Exemples de travaux: Video sur les principes de la DNL</vt:lpstr>
      <vt:lpstr>Exemples de Travaux: Video sur le Plan Marketing en classe inversée</vt:lpstr>
      <vt:lpstr> Ressources à consulter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DNL: Discipline Non Linguistique</dc:title>
  <dc:creator>Georges MERLE</dc:creator>
  <cp:lastModifiedBy>Marianne</cp:lastModifiedBy>
  <cp:revision>18</cp:revision>
  <dcterms:created xsi:type="dcterms:W3CDTF">2014-01-24T10:07:47Z</dcterms:created>
  <dcterms:modified xsi:type="dcterms:W3CDTF">2015-09-22T15:29:47Z</dcterms:modified>
</cp:coreProperties>
</file>